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309" r:id="rId4"/>
    <p:sldId id="310" r:id="rId5"/>
    <p:sldId id="311" r:id="rId6"/>
    <p:sldId id="304" r:id="rId7"/>
    <p:sldId id="334" r:id="rId8"/>
    <p:sldId id="289" r:id="rId9"/>
    <p:sldId id="335" r:id="rId10"/>
    <p:sldId id="312" r:id="rId11"/>
    <p:sldId id="336" r:id="rId12"/>
    <p:sldId id="313" r:id="rId13"/>
    <p:sldId id="316" r:id="rId14"/>
    <p:sldId id="337" r:id="rId15"/>
    <p:sldId id="325" r:id="rId16"/>
    <p:sldId id="327" r:id="rId17"/>
    <p:sldId id="326" r:id="rId18"/>
    <p:sldId id="338" r:id="rId19"/>
    <p:sldId id="321" r:id="rId20"/>
    <p:sldId id="300" r:id="rId21"/>
    <p:sldId id="339" r:id="rId22"/>
    <p:sldId id="322" r:id="rId23"/>
    <p:sldId id="328" r:id="rId24"/>
    <p:sldId id="329" r:id="rId25"/>
    <p:sldId id="330" r:id="rId26"/>
    <p:sldId id="331" r:id="rId27"/>
    <p:sldId id="332" r:id="rId28"/>
    <p:sldId id="33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08"/>
    <p:restoredTop sz="94593"/>
  </p:normalViewPr>
  <p:slideViewPr>
    <p:cSldViewPr snapToGrid="0" snapToObjects="1">
      <p:cViewPr varScale="1">
        <p:scale>
          <a:sx n="117" d="100"/>
          <a:sy n="117" d="100"/>
        </p:scale>
        <p:origin x="7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ECB9F-6EE6-E847-A0AD-283AB5ABE53C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DFC53F-E9C6-3349-841A-DBC66BF2D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91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set contains a set of </a:t>
            </a:r>
            <a:r>
              <a:rPr lang="en-US" b="1" dirty="0"/>
              <a:t>1200</a:t>
            </a:r>
            <a:r>
              <a:rPr lang="en-US" dirty="0"/>
              <a:t> pairs of scientific papers and their corresponding power points made by their authors. </a:t>
            </a:r>
          </a:p>
          <a:p>
            <a:r>
              <a:rPr lang="en-US" dirty="0"/>
              <a:t>The header and body of the pdf files are extracted by </a:t>
            </a:r>
            <a:r>
              <a:rPr lang="en-US" b="1" dirty="0" err="1"/>
              <a:t>Grobid</a:t>
            </a:r>
            <a:endParaRPr lang="en-US" b="1" dirty="0"/>
          </a:p>
          <a:p>
            <a:r>
              <a:rPr lang="en-US" dirty="0"/>
              <a:t>All of the ppt or pptx files are converted to pdf using </a:t>
            </a:r>
            <a:r>
              <a:rPr lang="en-US" b="1" dirty="0" err="1"/>
              <a:t>libreoffice</a:t>
            </a:r>
            <a:r>
              <a:rPr lang="en-US" dirty="0"/>
              <a:t>  commands</a:t>
            </a:r>
          </a:p>
          <a:p>
            <a:r>
              <a:rPr lang="en-US" dirty="0"/>
              <a:t>Text is extracted from the pdf format of the power point file using </a:t>
            </a:r>
            <a:r>
              <a:rPr lang="en-US" b="1" dirty="0" err="1"/>
              <a:t>pdftotext</a:t>
            </a:r>
            <a:r>
              <a:rPr lang="en-US" dirty="0"/>
              <a:t> command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FC53F-E9C6-3349-841A-DBC66BF2DC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65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Modified </a:t>
            </a:r>
            <a:r>
              <a:rPr lang="en-US" dirty="0" err="1"/>
              <a:t>jaccard</a:t>
            </a:r>
            <a:r>
              <a:rPr lang="en-US" dirty="0"/>
              <a:t>:</a:t>
            </a:r>
          </a:p>
          <a:p>
            <a:r>
              <a:rPr lang="en-US" dirty="0" err="1"/>
              <a:t>Interesection</a:t>
            </a:r>
            <a:r>
              <a:rPr lang="en-US" dirty="0"/>
              <a:t>(s, p) / mod(s)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AE888-B8B4-1649-9B58-D5743A6E8F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23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Sentence summarization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AE888-B8B4-1649-9B58-D5743A6E8F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9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39732-CD89-A846-9E61-0ADAEA424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F05B5-E2CE-5740-8084-CE07D61D91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6EDA1-C939-5E4D-B83C-E34877B74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7248-0989-E647-A3EB-4EBBA9C98F24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93585-F6E8-5344-9E16-AF1B6901A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5945E-903B-5C4D-978A-CAC8D924D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75B4-3E39-0F41-9781-1DC77B87F60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41323-CFDF-C145-871C-31B0B930BD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64" y="23813"/>
            <a:ext cx="1903751" cy="1188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20FF23-8EAB-5741-A413-798AA5F265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44387" y="179102"/>
            <a:ext cx="1088967" cy="87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74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ED06A-B8F3-F84E-BC96-F228C9A4F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B63CBA-AA18-884E-A3E5-8E287D0D0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1D0FD-147B-CE42-BD98-F4DDEF679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7248-0989-E647-A3EB-4EBBA9C98F24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0515F-5BC4-3B43-91F1-55949AE3D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7566C-248F-A94F-8031-D7E79CB3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75B4-3E39-0F41-9781-1DC77B87F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28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DB3210-8922-CA4F-B454-23E9CF4AF5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694A27-EB42-204D-9367-EDEFC343B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D614-F9FF-4A45-81B3-3B16B987B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7248-0989-E647-A3EB-4EBBA9C98F24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708FC-7E4B-F84C-91DD-E31DC37AB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C5EE4-AFDA-EB49-B4DD-344F82775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75B4-3E39-0F41-9781-1DC77B87F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32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55587-8A10-5049-A066-3BFBC70ED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2026A-CA34-7A4B-8466-2574A18CD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8D902-DDC9-0741-9ECC-A298965A1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7248-0989-E647-A3EB-4EBBA9C98F24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1D5E6-D2E5-814D-837F-62C5A9AF6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99321-AE5E-F746-8C34-AE25901F3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75B4-3E39-0F41-9781-1DC77B87F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54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9090D-902C-2B4D-B4E6-655303DD2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1F2DA-8041-3047-BC6B-5C36DF079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5CF45-7B7F-B446-B798-59223144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7248-0989-E647-A3EB-4EBBA9C98F24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7356A-6948-4543-A020-2006B28E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D514C-388B-9344-AE9F-E6AE8155A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75B4-3E39-0F41-9781-1DC77B87F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99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C951-78EF-2B42-8C0E-A8CB534F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2BECD-BB45-2D40-AFA4-BDBCAEEF35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56EA4-AA33-9344-ACD9-D451E462A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BB48B1-192A-264D-B3BE-33245A083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7248-0989-E647-A3EB-4EBBA9C98F24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13C90-69A2-5F4B-BBD5-4BDCB4E58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9F1C45-A3DC-384B-BFF8-8B45B6213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75B4-3E39-0F41-9781-1DC77B87F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11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2D947-CAF7-FA40-9C1B-3012C439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52F13-153E-9D44-BF38-487170C5E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9A22F-4EEF-8C49-9056-A583398F7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5D24CC-B02F-5648-9718-E609DFD41D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B20C5-986B-724E-9490-1CBF4600B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378B19-D3A7-7A40-A8EE-8C9F42BC0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7248-0989-E647-A3EB-4EBBA9C98F24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4D4E8-9C5F-344A-94FA-96D5DE662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2EE5D-82AD-E84C-8A5B-8709A406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75B4-3E39-0F41-9781-1DC77B87F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99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F38C1-E1A7-2243-9C84-CEF136D53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A70143-EA0C-9040-9490-417F4E566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7248-0989-E647-A3EB-4EBBA9C98F24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D9B02-B61B-A44B-8122-726290E06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917D6-686E-8D4D-BE07-A83C53B4D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75B4-3E39-0F41-9781-1DC77B87F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2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E040B-8F09-2246-B452-0ABDC194F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7248-0989-E647-A3EB-4EBBA9C98F24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EFAB82-3D32-6D48-B3BE-D9BBCFB50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89456-0F98-C34F-A931-9A092DACB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75B4-3E39-0F41-9781-1DC77B87F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31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6A96-1600-E848-9E6E-93FD4718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8FA01-C4D7-934F-82F4-441D4696B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892B5-4765-2C49-A367-7EAC15667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1C57D-5FCE-DE40-A595-A4D97C39B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7248-0989-E647-A3EB-4EBBA9C98F24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DBCD6-BCFB-9D48-AFD1-98BBB1EC1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FD497-9F12-0846-B257-2D5A11D6D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75B4-3E39-0F41-9781-1DC77B87F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058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A2DBC-40A6-4C4B-B3E9-0F2644000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98BFA4-61FF-CD4F-AC72-A0DC3CE6A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653457-C737-CD47-99F8-9FC369E51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F4779-64CC-E949-8654-95DA6E222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B7248-0989-E647-A3EB-4EBBA9C98F24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48BA0-A1B9-C847-B69B-5129E471C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CB7E1-33CA-894D-987F-81C341487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275B4-3E39-0F41-9781-1DC77B87F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FC6D61-0B28-D744-A5F5-2D471BABA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17858-3E58-F84D-98F2-66BE021AA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D17CD-C7A9-4946-B8E2-8E58443FC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B7248-0989-E647-A3EB-4EBBA9C98F24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9FC55-294F-C642-89C3-67020A5054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E318A-C869-C849-8AA3-291A73B50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275B4-3E39-0F41-9781-1DC77B87F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3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wu@cs.od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enseeartificielle.fr/comprendre-lstm-gru-fonctionnement-schema/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12145-795E-BD42-AFA9-4FED11950A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Automatic Slide Generation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C9A649-453F-744E-B5C7-7148096A34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Athar Sefid</a:t>
            </a:r>
            <a:r>
              <a:rPr lang="en-US" baseline="30000" dirty="0"/>
              <a:t>1</a:t>
            </a:r>
            <a:r>
              <a:rPr lang="en-US" dirty="0"/>
              <a:t>, </a:t>
            </a:r>
            <a:r>
              <a:rPr lang="en-US" b="1" dirty="0"/>
              <a:t>Jian Wu (speaker)</a:t>
            </a:r>
            <a:r>
              <a:rPr lang="en-US" b="1" baseline="30000" dirty="0"/>
              <a:t>2</a:t>
            </a:r>
            <a:r>
              <a:rPr lang="en-US" dirty="0"/>
              <a:t>, </a:t>
            </a:r>
            <a:r>
              <a:rPr lang="en-US" dirty="0" err="1"/>
              <a:t>Presenjit</a:t>
            </a:r>
            <a:r>
              <a:rPr lang="en-US" dirty="0"/>
              <a:t> Mitra</a:t>
            </a:r>
            <a:r>
              <a:rPr lang="en-US" baseline="30000" dirty="0"/>
              <a:t>1</a:t>
            </a:r>
            <a:r>
              <a:rPr lang="en-US" dirty="0"/>
              <a:t>, Clyde Lee Giles</a:t>
            </a:r>
            <a:r>
              <a:rPr lang="en-US" baseline="30000" dirty="0"/>
              <a:t>1</a:t>
            </a:r>
          </a:p>
          <a:p>
            <a:r>
              <a:rPr lang="en-US" baseline="30000" dirty="0"/>
              <a:t>1</a:t>
            </a:r>
            <a:r>
              <a:rPr lang="en-US" dirty="0"/>
              <a:t>Pennsylvania State University</a:t>
            </a:r>
          </a:p>
          <a:p>
            <a:r>
              <a:rPr lang="en-US" baseline="30000" dirty="0"/>
              <a:t>2</a:t>
            </a:r>
            <a:r>
              <a:rPr lang="en-US" dirty="0"/>
              <a:t>Old Dominion University</a:t>
            </a:r>
          </a:p>
          <a:p>
            <a:r>
              <a:rPr lang="en-US" dirty="0"/>
              <a:t>Jian Wu’s email: </a:t>
            </a:r>
            <a:r>
              <a:rPr lang="en-US" dirty="0">
                <a:hlinkClick r:id="rId2"/>
              </a:rPr>
              <a:t>jwu@cs.odu.edu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550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37B56-5FE7-4346-90F4-5BEBEFDDC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 scoring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788B78-EFC1-8246-B568-794B4756DA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8101" y="2230359"/>
                <a:ext cx="9774837" cy="282132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Train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predict the scores for the sentences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Min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 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𝑠𝑐𝑜𝑟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788B78-EFC1-8246-B568-794B4756DA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8101" y="2230359"/>
                <a:ext cx="9774837" cy="2821326"/>
              </a:xfrm>
              <a:blipFill>
                <a:blip r:embed="rId2"/>
                <a:stretch>
                  <a:fillRect l="-1039" t="-3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8203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96580881-6EF3-894D-B78F-D681FB70C712}"/>
              </a:ext>
            </a:extLst>
          </p:cNvPr>
          <p:cNvSpPr/>
          <p:nvPr/>
        </p:nvSpPr>
        <p:spPr>
          <a:xfrm>
            <a:off x="5927572" y="497944"/>
            <a:ext cx="3454970" cy="14130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2D518-76B8-0246-BC04-2360EDCEF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586" y="99393"/>
            <a:ext cx="1182413" cy="1530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7BC069-B2FA-DD49-B43A-F09FE1A94B93}"/>
              </a:ext>
            </a:extLst>
          </p:cNvPr>
          <p:cNvSpPr/>
          <p:nvPr/>
        </p:nvSpPr>
        <p:spPr>
          <a:xfrm>
            <a:off x="3896776" y="2064543"/>
            <a:ext cx="1488170" cy="636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Extract Text</a:t>
            </a:r>
          </a:p>
          <a:p>
            <a:pPr algn="ctr"/>
            <a:r>
              <a:rPr lang="en-US" i="1" dirty="0">
                <a:latin typeface="+mj-lt"/>
              </a:rPr>
              <a:t>GROBID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3C1D58-583B-F145-AF10-B02C8D59C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09" y="848468"/>
            <a:ext cx="749090" cy="742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3296A6-5B96-0649-BECC-6B2691954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081" y="3034750"/>
            <a:ext cx="1182413" cy="1530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63B9B260-0C82-4948-9B45-3E5D2DB3AEB4}"/>
              </a:ext>
            </a:extLst>
          </p:cNvPr>
          <p:cNvSpPr/>
          <p:nvPr/>
        </p:nvSpPr>
        <p:spPr>
          <a:xfrm>
            <a:off x="4012096" y="3139454"/>
            <a:ext cx="1244276" cy="1485554"/>
          </a:xfrm>
          <a:prstGeom prst="snip1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88E157-9974-9149-97BD-89ECEE0E4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005" y="3758750"/>
            <a:ext cx="831367" cy="831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F6EE81E-941C-1E40-95A3-1573223E933B}"/>
              </a:ext>
            </a:extLst>
          </p:cNvPr>
          <p:cNvSpPr/>
          <p:nvPr/>
        </p:nvSpPr>
        <p:spPr>
          <a:xfrm>
            <a:off x="3609151" y="5004181"/>
            <a:ext cx="2050166" cy="572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Parse Text</a:t>
            </a:r>
          </a:p>
          <a:p>
            <a:pPr algn="ctr"/>
            <a:r>
              <a:rPr lang="en-US" i="1" dirty="0" err="1">
                <a:latin typeface="+mj-lt"/>
              </a:rPr>
              <a:t>StanfordCoreNLP</a:t>
            </a:r>
            <a:endParaRPr lang="en-US" i="1" dirty="0">
              <a:latin typeface="+mj-l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DF7C93-8F68-2443-95FA-B7D1306989D0}"/>
              </a:ext>
            </a:extLst>
          </p:cNvPr>
          <p:cNvCxnSpPr>
            <a:cxnSpLocks/>
            <a:stCxn id="11" idx="1"/>
            <a:endCxn id="19" idx="0"/>
          </p:cNvCxnSpPr>
          <p:nvPr/>
        </p:nvCxnSpPr>
        <p:spPr>
          <a:xfrm>
            <a:off x="4634234" y="4625008"/>
            <a:ext cx="0" cy="37917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751079E-E300-E747-9F48-5452FBF1F028}"/>
              </a:ext>
            </a:extLst>
          </p:cNvPr>
          <p:cNvCxnSpPr>
            <a:cxnSpLocks/>
            <a:stCxn id="21" idx="2"/>
            <a:endCxn id="63" idx="0"/>
          </p:cNvCxnSpPr>
          <p:nvPr/>
        </p:nvCxnSpPr>
        <p:spPr>
          <a:xfrm rot="5400000" flipH="1" flipV="1">
            <a:off x="3135472" y="1996705"/>
            <a:ext cx="6018346" cy="3020823"/>
          </a:xfrm>
          <a:prstGeom prst="bentConnector5">
            <a:avLst>
              <a:gd name="adj1" fmla="val -3798"/>
              <a:gd name="adj2" fmla="val 38374"/>
              <a:gd name="adj3" fmla="val 103798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62E97D4-8CE3-5448-BAE1-1EDF36C3F40D}"/>
              </a:ext>
            </a:extLst>
          </p:cNvPr>
          <p:cNvCxnSpPr>
            <a:cxnSpLocks/>
            <a:stCxn id="8" idx="2"/>
            <a:endCxn id="11" idx="3"/>
          </p:cNvCxnSpPr>
          <p:nvPr/>
        </p:nvCxnSpPr>
        <p:spPr>
          <a:xfrm flipH="1">
            <a:off x="4634234" y="2700647"/>
            <a:ext cx="6627" cy="43880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5404C78-F9C6-4C4E-B341-AAB1C872A85D}"/>
              </a:ext>
            </a:extLst>
          </p:cNvPr>
          <p:cNvCxnSpPr>
            <a:cxnSpLocks/>
            <a:stCxn id="6" idx="1"/>
            <a:endCxn id="8" idx="0"/>
          </p:cNvCxnSpPr>
          <p:nvPr/>
        </p:nvCxnSpPr>
        <p:spPr>
          <a:xfrm flipH="1">
            <a:off x="4640861" y="1630017"/>
            <a:ext cx="27815" cy="43452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7099999-940B-A840-BAF6-4D7E9F3565DD}"/>
              </a:ext>
            </a:extLst>
          </p:cNvPr>
          <p:cNvSpPr/>
          <p:nvPr/>
        </p:nvSpPr>
        <p:spPr>
          <a:xfrm>
            <a:off x="3609151" y="5943648"/>
            <a:ext cx="2050166" cy="572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Sentence Labeling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E9EB3C-62B3-6641-A82D-F27D9B0A23AE}"/>
              </a:ext>
            </a:extLst>
          </p:cNvPr>
          <p:cNvSpPr/>
          <p:nvPr/>
        </p:nvSpPr>
        <p:spPr>
          <a:xfrm>
            <a:off x="7210126" y="1364401"/>
            <a:ext cx="1025083" cy="33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syntax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96DDA4-76C4-AB43-A0EC-96430634AF65}"/>
              </a:ext>
            </a:extLst>
          </p:cNvPr>
          <p:cNvSpPr/>
          <p:nvPr/>
        </p:nvSpPr>
        <p:spPr>
          <a:xfrm>
            <a:off x="6185043" y="1364401"/>
            <a:ext cx="1025083" cy="3376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semantic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D0D6EC-2911-834F-8F88-85154140FBD9}"/>
              </a:ext>
            </a:extLst>
          </p:cNvPr>
          <p:cNvSpPr/>
          <p:nvPr/>
        </p:nvSpPr>
        <p:spPr>
          <a:xfrm>
            <a:off x="8232149" y="1364401"/>
            <a:ext cx="1025083" cy="33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context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5BAB67-97EA-F247-BFDB-1F7128F234B4}"/>
              </a:ext>
            </a:extLst>
          </p:cNvPr>
          <p:cNvSpPr/>
          <p:nvPr/>
        </p:nvSpPr>
        <p:spPr>
          <a:xfrm>
            <a:off x="6361047" y="2299951"/>
            <a:ext cx="2584174" cy="1370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 dirty="0">
              <a:latin typeface="+mj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3D3029-7506-1445-BC2A-403AAA05D94B}"/>
              </a:ext>
            </a:extLst>
          </p:cNvPr>
          <p:cNvSpPr/>
          <p:nvPr/>
        </p:nvSpPr>
        <p:spPr>
          <a:xfrm>
            <a:off x="6637281" y="2395694"/>
            <a:ext cx="2050166" cy="437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Sentence Selection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8B2296-8E31-EA4C-BC52-B4D4BF165F0C}"/>
              </a:ext>
            </a:extLst>
          </p:cNvPr>
          <p:cNvSpPr/>
          <p:nvPr/>
        </p:nvSpPr>
        <p:spPr>
          <a:xfrm>
            <a:off x="6643691" y="3127525"/>
            <a:ext cx="1025083" cy="33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ILP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5B69684-8730-E443-BFDB-CC7C9C55F083}"/>
              </a:ext>
            </a:extLst>
          </p:cNvPr>
          <p:cNvSpPr/>
          <p:nvPr/>
        </p:nvSpPr>
        <p:spPr>
          <a:xfrm>
            <a:off x="7665714" y="3127525"/>
            <a:ext cx="1025083" cy="33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Greedy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DAAD679-3571-2546-AE70-4858C0B5610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4634234" y="5576823"/>
            <a:ext cx="0" cy="3668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16BCC2FD-2D90-1849-A569-CDFCD3C7F700}"/>
              </a:ext>
            </a:extLst>
          </p:cNvPr>
          <p:cNvSpPr/>
          <p:nvPr/>
        </p:nvSpPr>
        <p:spPr>
          <a:xfrm>
            <a:off x="6507865" y="3952473"/>
            <a:ext cx="2298209" cy="5375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Phrase extraction </a:t>
            </a:r>
          </a:p>
          <a:p>
            <a:pPr algn="ctr"/>
            <a:r>
              <a:rPr lang="en-US" i="1" dirty="0">
                <a:latin typeface="+mj-lt"/>
              </a:rPr>
              <a:t>As bullet points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CD8E053-2C36-174F-A672-FC0BB463BA7B}"/>
              </a:ext>
            </a:extLst>
          </p:cNvPr>
          <p:cNvSpPr/>
          <p:nvPr/>
        </p:nvSpPr>
        <p:spPr>
          <a:xfrm>
            <a:off x="6636640" y="4832717"/>
            <a:ext cx="2050166" cy="546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Slide generation</a:t>
            </a:r>
          </a:p>
          <a:p>
            <a:pPr algn="ctr"/>
            <a:r>
              <a:rPr lang="en-US" i="1" dirty="0">
                <a:latin typeface="+mj-lt"/>
              </a:rPr>
              <a:t>Title setting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5AC18C-F3D8-8246-A801-3AF4AB1B1C5E}"/>
              </a:ext>
            </a:extLst>
          </p:cNvPr>
          <p:cNvCxnSpPr>
            <a:cxnSpLocks/>
            <a:stCxn id="63" idx="2"/>
            <a:endCxn id="30" idx="0"/>
          </p:cNvCxnSpPr>
          <p:nvPr/>
        </p:nvCxnSpPr>
        <p:spPr>
          <a:xfrm flipH="1">
            <a:off x="7653134" y="1910946"/>
            <a:ext cx="1923" cy="38900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FFB2E-9955-DB42-AFEF-901A5794F1CF}"/>
              </a:ext>
            </a:extLst>
          </p:cNvPr>
          <p:cNvCxnSpPr>
            <a:cxnSpLocks/>
            <a:stCxn id="30" idx="2"/>
            <a:endCxn id="44" idx="0"/>
          </p:cNvCxnSpPr>
          <p:nvPr/>
        </p:nvCxnSpPr>
        <p:spPr>
          <a:xfrm>
            <a:off x="7653134" y="3670854"/>
            <a:ext cx="3836" cy="2816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537A6A8-D7D7-8649-A947-7B72060B8028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>
            <a:off x="7656970" y="4489977"/>
            <a:ext cx="4753" cy="3427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FED578A5-C9C8-DD47-99B1-EB4A93908509}"/>
              </a:ext>
            </a:extLst>
          </p:cNvPr>
          <p:cNvSpPr/>
          <p:nvPr/>
        </p:nvSpPr>
        <p:spPr>
          <a:xfrm>
            <a:off x="4074353" y="99392"/>
            <a:ext cx="1188645" cy="1530625"/>
          </a:xfrm>
          <a:prstGeom prst="snip1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>
              <a:latin typeface="+mj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1AB8B94-853F-FA45-BBF1-E91C6246E8F4}"/>
              </a:ext>
            </a:extLst>
          </p:cNvPr>
          <p:cNvSpPr/>
          <p:nvPr/>
        </p:nvSpPr>
        <p:spPr>
          <a:xfrm>
            <a:off x="6703541" y="633151"/>
            <a:ext cx="2050166" cy="437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Sentence Scoring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2C29BE-F762-8142-B5C3-72624294CF81}"/>
              </a:ext>
            </a:extLst>
          </p:cNvPr>
          <p:cNvSpPr txBox="1"/>
          <p:nvPr/>
        </p:nvSpPr>
        <p:spPr>
          <a:xfrm>
            <a:off x="364788" y="870624"/>
            <a:ext cx="28692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Processing flowchart of our approach</a:t>
            </a:r>
          </a:p>
        </p:txBody>
      </p:sp>
    </p:spTree>
    <p:extLst>
      <p:ext uri="{BB962C8B-B14F-4D97-AF65-F5344CB8AC3E}">
        <p14:creationId xmlns:p14="http://schemas.microsoft.com/office/powerpoint/2010/main" val="1221041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A741D-677D-2C49-8251-FA53D4389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embedding (CNN)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86D9E0-B5C8-0D4B-B008-11C246EACE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encode semantic meaning of sentences into vectors, CNN layers are applied on top of </a:t>
                </a:r>
                <a:r>
                  <a:rPr lang="en-US" dirty="0" err="1"/>
                  <a:t>GloVe</a:t>
                </a:r>
                <a:r>
                  <a:rPr lang="en-US" dirty="0"/>
                  <a:t> word vectors </a:t>
                </a:r>
              </a:p>
              <a:p>
                <a:r>
                  <a:rPr lang="en-US" dirty="0"/>
                  <a:t> CNN layer: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𝑟𝑎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 err="1"/>
                  <a:t>GloVe</a:t>
                </a:r>
                <a:r>
                  <a:rPr lang="en-US" dirty="0"/>
                  <a:t> word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𝑟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𝑏𝑖𝑔𝑟𝑎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𝑓𝑖𝑙𝑡𝑒𝑟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2|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|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|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sup>
                    </m:sSup>
                  </m:oMath>
                </a14:m>
                <a:r>
                  <a:rPr lang="en-US" dirty="0"/>
                  <a:t>and b is bias term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𝑀𝐴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𝑔𝑟𝑎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M</a:t>
                </a:r>
                <a:r>
                  <a:rPr lang="en-US" altLang="zh-CN" dirty="0"/>
                  <a:t>AX</a:t>
                </a:r>
                <a:r>
                  <a:rPr lang="en-US" dirty="0"/>
                  <a:t> is element-wise max pooling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86D9E0-B5C8-0D4B-B008-11C246EACE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7368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19A24-1D71-DA41-A581-B811F4390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Embedding (RNN)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ECD2-F32F-1547-BAD6-B43BDE427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166" y="2740637"/>
            <a:ext cx="6926705" cy="2296670"/>
          </a:xfrm>
        </p:spPr>
        <p:txBody>
          <a:bodyPr>
            <a:normAutofit/>
          </a:bodyPr>
          <a:lstStyle/>
          <a:p>
            <a:pPr lvl="1"/>
            <a:r>
              <a:rPr lang="en-US" sz="1800" dirty="0"/>
              <a:t>The input gate regulates how much of the new cell state to keep</a:t>
            </a:r>
          </a:p>
          <a:p>
            <a:pPr lvl="1"/>
            <a:r>
              <a:rPr lang="en-US" sz="1800" dirty="0"/>
              <a:t>The forget gate forgets a portion of existing memory</a:t>
            </a:r>
          </a:p>
          <a:p>
            <a:pPr lvl="1"/>
            <a:r>
              <a:rPr lang="en-US" sz="1800" dirty="0"/>
              <a:t>The output gate sends important information in the cell state to the next layers of the network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872E53-17FD-744B-BE28-B343ADEFA068}"/>
              </a:ext>
            </a:extLst>
          </p:cNvPr>
          <p:cNvSpPr txBox="1"/>
          <p:nvPr/>
        </p:nvSpPr>
        <p:spPr>
          <a:xfrm>
            <a:off x="781166" y="4348992"/>
            <a:ext cx="709996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GRU: The GRU operates using a reset gate and an update gate.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reset gate decides how much of the past information to forget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update gate helps the model to determine how much of the past information needs to be passed to the future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3E51D3-AF9E-4542-8F1A-DAEE9A929E45}"/>
                  </a:ext>
                </a:extLst>
              </p:cNvPr>
              <p:cNvSpPr txBox="1"/>
              <p:nvPr/>
            </p:nvSpPr>
            <p:spPr>
              <a:xfrm>
                <a:off x="838200" y="1946356"/>
                <a:ext cx="673825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LSTM: The LSTM tracks long term dependencies via input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), forget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), and output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) gates.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3E51D3-AF9E-4542-8F1A-DAEE9A929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46356"/>
                <a:ext cx="6738257" cy="707886"/>
              </a:xfrm>
              <a:prstGeom prst="rect">
                <a:avLst/>
              </a:prstGeom>
              <a:blipFill>
                <a:blip r:embed="rId2"/>
                <a:stretch>
                  <a:fillRect l="-940"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6B82A0F4-3504-6E42-93FC-9782D0CDD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46"/>
          <a:stretch/>
        </p:blipFill>
        <p:spPr>
          <a:xfrm>
            <a:off x="8168699" y="916060"/>
            <a:ext cx="3058100" cy="22966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A8A357-EAA7-8447-8133-8D7154A48B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83"/>
          <a:stretch/>
        </p:blipFill>
        <p:spPr>
          <a:xfrm>
            <a:off x="8189946" y="3694916"/>
            <a:ext cx="3015605" cy="24901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5AE6A4-602D-9F4B-B228-8B6E722EEE8D}"/>
              </a:ext>
            </a:extLst>
          </p:cNvPr>
          <p:cNvSpPr/>
          <p:nvPr/>
        </p:nvSpPr>
        <p:spPr>
          <a:xfrm>
            <a:off x="7217229" y="6536456"/>
            <a:ext cx="50183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Courtesy: http://penseeartificielle.fr/comprendre-lstm-gru-fonctionnement-schema/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7216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96580881-6EF3-894D-B78F-D681FB70C712}"/>
              </a:ext>
            </a:extLst>
          </p:cNvPr>
          <p:cNvSpPr/>
          <p:nvPr/>
        </p:nvSpPr>
        <p:spPr>
          <a:xfrm>
            <a:off x="5927572" y="497944"/>
            <a:ext cx="3454970" cy="14130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2D518-76B8-0246-BC04-2360EDCEF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586" y="99393"/>
            <a:ext cx="1182413" cy="1530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7BC069-B2FA-DD49-B43A-F09FE1A94B93}"/>
              </a:ext>
            </a:extLst>
          </p:cNvPr>
          <p:cNvSpPr/>
          <p:nvPr/>
        </p:nvSpPr>
        <p:spPr>
          <a:xfrm>
            <a:off x="3896776" y="2064543"/>
            <a:ext cx="1488170" cy="636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Extract Text</a:t>
            </a:r>
          </a:p>
          <a:p>
            <a:pPr algn="ctr"/>
            <a:r>
              <a:rPr lang="en-US" i="1" dirty="0">
                <a:latin typeface="+mj-lt"/>
              </a:rPr>
              <a:t>GROBID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3C1D58-583B-F145-AF10-B02C8D59C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09" y="848468"/>
            <a:ext cx="749090" cy="742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3296A6-5B96-0649-BECC-6B2691954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081" y="3034750"/>
            <a:ext cx="1182413" cy="1530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63B9B260-0C82-4948-9B45-3E5D2DB3AEB4}"/>
              </a:ext>
            </a:extLst>
          </p:cNvPr>
          <p:cNvSpPr/>
          <p:nvPr/>
        </p:nvSpPr>
        <p:spPr>
          <a:xfrm>
            <a:off x="4012096" y="3139454"/>
            <a:ext cx="1244276" cy="1485554"/>
          </a:xfrm>
          <a:prstGeom prst="snip1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88E157-9974-9149-97BD-89ECEE0E4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005" y="3758750"/>
            <a:ext cx="831367" cy="831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F6EE81E-941C-1E40-95A3-1573223E933B}"/>
              </a:ext>
            </a:extLst>
          </p:cNvPr>
          <p:cNvSpPr/>
          <p:nvPr/>
        </p:nvSpPr>
        <p:spPr>
          <a:xfrm>
            <a:off x="3609151" y="5004181"/>
            <a:ext cx="2050166" cy="572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Parse Text</a:t>
            </a:r>
          </a:p>
          <a:p>
            <a:pPr algn="ctr"/>
            <a:r>
              <a:rPr lang="en-US" i="1" dirty="0" err="1">
                <a:latin typeface="+mj-lt"/>
              </a:rPr>
              <a:t>StanfordCoreNLP</a:t>
            </a:r>
            <a:endParaRPr lang="en-US" i="1" dirty="0">
              <a:latin typeface="+mj-l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DF7C93-8F68-2443-95FA-B7D1306989D0}"/>
              </a:ext>
            </a:extLst>
          </p:cNvPr>
          <p:cNvCxnSpPr>
            <a:cxnSpLocks/>
            <a:stCxn id="11" idx="1"/>
            <a:endCxn id="19" idx="0"/>
          </p:cNvCxnSpPr>
          <p:nvPr/>
        </p:nvCxnSpPr>
        <p:spPr>
          <a:xfrm>
            <a:off x="4634234" y="4625008"/>
            <a:ext cx="0" cy="37917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751079E-E300-E747-9F48-5452FBF1F028}"/>
              </a:ext>
            </a:extLst>
          </p:cNvPr>
          <p:cNvCxnSpPr>
            <a:cxnSpLocks/>
            <a:stCxn id="21" idx="2"/>
            <a:endCxn id="63" idx="0"/>
          </p:cNvCxnSpPr>
          <p:nvPr/>
        </p:nvCxnSpPr>
        <p:spPr>
          <a:xfrm rot="5400000" flipH="1" flipV="1">
            <a:off x="3135472" y="1996705"/>
            <a:ext cx="6018346" cy="3020823"/>
          </a:xfrm>
          <a:prstGeom prst="bentConnector5">
            <a:avLst>
              <a:gd name="adj1" fmla="val -3798"/>
              <a:gd name="adj2" fmla="val 38374"/>
              <a:gd name="adj3" fmla="val 103798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62E97D4-8CE3-5448-BAE1-1EDF36C3F40D}"/>
              </a:ext>
            </a:extLst>
          </p:cNvPr>
          <p:cNvCxnSpPr>
            <a:cxnSpLocks/>
            <a:stCxn id="8" idx="2"/>
            <a:endCxn id="11" idx="3"/>
          </p:cNvCxnSpPr>
          <p:nvPr/>
        </p:nvCxnSpPr>
        <p:spPr>
          <a:xfrm flipH="1">
            <a:off x="4634234" y="2700647"/>
            <a:ext cx="6627" cy="43880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5404C78-F9C6-4C4E-B341-AAB1C872A85D}"/>
              </a:ext>
            </a:extLst>
          </p:cNvPr>
          <p:cNvCxnSpPr>
            <a:cxnSpLocks/>
            <a:stCxn id="6" idx="1"/>
            <a:endCxn id="8" idx="0"/>
          </p:cNvCxnSpPr>
          <p:nvPr/>
        </p:nvCxnSpPr>
        <p:spPr>
          <a:xfrm flipH="1">
            <a:off x="4640861" y="1630017"/>
            <a:ext cx="27815" cy="43452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7099999-940B-A840-BAF6-4D7E9F3565DD}"/>
              </a:ext>
            </a:extLst>
          </p:cNvPr>
          <p:cNvSpPr/>
          <p:nvPr/>
        </p:nvSpPr>
        <p:spPr>
          <a:xfrm>
            <a:off x="3609151" y="5943648"/>
            <a:ext cx="2050166" cy="572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Sentence Labeling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5BAB67-97EA-F247-BFDB-1F7128F234B4}"/>
              </a:ext>
            </a:extLst>
          </p:cNvPr>
          <p:cNvSpPr/>
          <p:nvPr/>
        </p:nvSpPr>
        <p:spPr>
          <a:xfrm>
            <a:off x="6361047" y="2299951"/>
            <a:ext cx="2584174" cy="1370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 dirty="0">
              <a:latin typeface="+mj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3D3029-7506-1445-BC2A-403AAA05D94B}"/>
              </a:ext>
            </a:extLst>
          </p:cNvPr>
          <p:cNvSpPr/>
          <p:nvPr/>
        </p:nvSpPr>
        <p:spPr>
          <a:xfrm>
            <a:off x="6637281" y="2395694"/>
            <a:ext cx="2050166" cy="437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Sentence Selection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8B2296-8E31-EA4C-BC52-B4D4BF165F0C}"/>
              </a:ext>
            </a:extLst>
          </p:cNvPr>
          <p:cNvSpPr/>
          <p:nvPr/>
        </p:nvSpPr>
        <p:spPr>
          <a:xfrm>
            <a:off x="6643691" y="3127525"/>
            <a:ext cx="1025083" cy="33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ILP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5B69684-8730-E443-BFDB-CC7C9C55F083}"/>
              </a:ext>
            </a:extLst>
          </p:cNvPr>
          <p:cNvSpPr/>
          <p:nvPr/>
        </p:nvSpPr>
        <p:spPr>
          <a:xfrm>
            <a:off x="7665714" y="3127525"/>
            <a:ext cx="1025083" cy="33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Greedy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DAAD679-3571-2546-AE70-4858C0B5610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4634234" y="5576823"/>
            <a:ext cx="0" cy="3668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16BCC2FD-2D90-1849-A569-CDFCD3C7F700}"/>
              </a:ext>
            </a:extLst>
          </p:cNvPr>
          <p:cNvSpPr/>
          <p:nvPr/>
        </p:nvSpPr>
        <p:spPr>
          <a:xfrm>
            <a:off x="6507865" y="3952473"/>
            <a:ext cx="2298209" cy="5375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Phrase extraction </a:t>
            </a:r>
          </a:p>
          <a:p>
            <a:pPr algn="ctr"/>
            <a:r>
              <a:rPr lang="en-US" i="1" dirty="0">
                <a:latin typeface="+mj-lt"/>
              </a:rPr>
              <a:t>As bullet points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CD8E053-2C36-174F-A672-FC0BB463BA7B}"/>
              </a:ext>
            </a:extLst>
          </p:cNvPr>
          <p:cNvSpPr/>
          <p:nvPr/>
        </p:nvSpPr>
        <p:spPr>
          <a:xfrm>
            <a:off x="6636640" y="4832717"/>
            <a:ext cx="2050166" cy="546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Slide generation</a:t>
            </a:r>
          </a:p>
          <a:p>
            <a:pPr algn="ctr"/>
            <a:r>
              <a:rPr lang="en-US" i="1" dirty="0">
                <a:latin typeface="+mj-lt"/>
              </a:rPr>
              <a:t>Title setting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5AC18C-F3D8-8246-A801-3AF4AB1B1C5E}"/>
              </a:ext>
            </a:extLst>
          </p:cNvPr>
          <p:cNvCxnSpPr>
            <a:cxnSpLocks/>
            <a:stCxn id="63" idx="2"/>
            <a:endCxn id="30" idx="0"/>
          </p:cNvCxnSpPr>
          <p:nvPr/>
        </p:nvCxnSpPr>
        <p:spPr>
          <a:xfrm flipH="1">
            <a:off x="7653134" y="1910946"/>
            <a:ext cx="1923" cy="38900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FFB2E-9955-DB42-AFEF-901A5794F1CF}"/>
              </a:ext>
            </a:extLst>
          </p:cNvPr>
          <p:cNvCxnSpPr>
            <a:cxnSpLocks/>
            <a:stCxn id="30" idx="2"/>
            <a:endCxn id="44" idx="0"/>
          </p:cNvCxnSpPr>
          <p:nvPr/>
        </p:nvCxnSpPr>
        <p:spPr>
          <a:xfrm>
            <a:off x="7653134" y="3670854"/>
            <a:ext cx="3836" cy="2816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537A6A8-D7D7-8649-A947-7B72060B8028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>
            <a:off x="7656970" y="4489977"/>
            <a:ext cx="4753" cy="3427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FED578A5-C9C8-DD47-99B1-EB4A93908509}"/>
              </a:ext>
            </a:extLst>
          </p:cNvPr>
          <p:cNvSpPr/>
          <p:nvPr/>
        </p:nvSpPr>
        <p:spPr>
          <a:xfrm>
            <a:off x="4074353" y="99392"/>
            <a:ext cx="1188645" cy="1530625"/>
          </a:xfrm>
          <a:prstGeom prst="snip1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>
              <a:latin typeface="+mj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1AB8B94-853F-FA45-BBF1-E91C6246E8F4}"/>
              </a:ext>
            </a:extLst>
          </p:cNvPr>
          <p:cNvSpPr/>
          <p:nvPr/>
        </p:nvSpPr>
        <p:spPr>
          <a:xfrm>
            <a:off x="6703541" y="633151"/>
            <a:ext cx="2050166" cy="437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Sentence Scoring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2C29BE-F762-8142-B5C3-72624294CF81}"/>
              </a:ext>
            </a:extLst>
          </p:cNvPr>
          <p:cNvSpPr txBox="1"/>
          <p:nvPr/>
        </p:nvSpPr>
        <p:spPr>
          <a:xfrm>
            <a:off x="364788" y="870624"/>
            <a:ext cx="28692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Processing flowchart of our approach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B0D8FB-DBC1-014B-9BAE-BF4C49618ABD}"/>
              </a:ext>
            </a:extLst>
          </p:cNvPr>
          <p:cNvSpPr/>
          <p:nvPr/>
        </p:nvSpPr>
        <p:spPr>
          <a:xfrm>
            <a:off x="7210126" y="1364401"/>
            <a:ext cx="1025083" cy="3376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syntax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F4C922-8D2B-6649-B926-8E243B53807A}"/>
              </a:ext>
            </a:extLst>
          </p:cNvPr>
          <p:cNvSpPr/>
          <p:nvPr/>
        </p:nvSpPr>
        <p:spPr>
          <a:xfrm>
            <a:off x="6185043" y="1364401"/>
            <a:ext cx="1025083" cy="33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semantic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A31A4D-4290-5A46-B852-EE4DDE3E5739}"/>
              </a:ext>
            </a:extLst>
          </p:cNvPr>
          <p:cNvSpPr/>
          <p:nvPr/>
        </p:nvSpPr>
        <p:spPr>
          <a:xfrm>
            <a:off x="8232149" y="1364401"/>
            <a:ext cx="1025083" cy="33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2692449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C47AF-6927-EE43-A835-6AE55864C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Syntactic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FEE11-86C7-CE4E-9896-7196D6258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313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Some sentence features are extracted to improve the model performance:</a:t>
            </a:r>
          </a:p>
          <a:p>
            <a:r>
              <a:rPr lang="en-US" dirty="0"/>
              <a:t>Section: one-hot vector to represent the section of sentence.</a:t>
            </a:r>
          </a:p>
          <a:p>
            <a:pPr lvl="1"/>
            <a:r>
              <a:rPr lang="en-US" dirty="0"/>
              <a:t>We considered 6 sections for each paper:</a:t>
            </a:r>
          </a:p>
          <a:p>
            <a:pPr lvl="2"/>
            <a:r>
              <a:rPr lang="en-US" dirty="0"/>
              <a:t>Introduction, related work, model, result, conclusion, acknowledgement</a:t>
            </a:r>
          </a:p>
          <a:p>
            <a:pPr lvl="1"/>
            <a:r>
              <a:rPr lang="en-US" dirty="0"/>
              <a:t>Average of the label scores for each section shows the importance of that section for the summarization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1A3A0F-481C-234C-B265-D469F655E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164723"/>
              </p:ext>
            </p:extLst>
          </p:nvPr>
        </p:nvGraphicFramePr>
        <p:xfrm>
          <a:off x="1627414" y="4452461"/>
          <a:ext cx="893717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35263">
                  <a:extLst>
                    <a:ext uri="{9D8B030D-6E8A-4147-A177-3AD203B41FA5}">
                      <a16:colId xmlns:a16="http://schemas.microsoft.com/office/drawing/2014/main" val="1881101566"/>
                    </a:ext>
                  </a:extLst>
                </a:gridCol>
                <a:gridCol w="1224891">
                  <a:extLst>
                    <a:ext uri="{9D8B030D-6E8A-4147-A177-3AD203B41FA5}">
                      <a16:colId xmlns:a16="http://schemas.microsoft.com/office/drawing/2014/main" val="3037614259"/>
                    </a:ext>
                  </a:extLst>
                </a:gridCol>
                <a:gridCol w="1258917">
                  <a:extLst>
                    <a:ext uri="{9D8B030D-6E8A-4147-A177-3AD203B41FA5}">
                      <a16:colId xmlns:a16="http://schemas.microsoft.com/office/drawing/2014/main" val="1524553653"/>
                    </a:ext>
                  </a:extLst>
                </a:gridCol>
                <a:gridCol w="839278">
                  <a:extLst>
                    <a:ext uri="{9D8B030D-6E8A-4147-A177-3AD203B41FA5}">
                      <a16:colId xmlns:a16="http://schemas.microsoft.com/office/drawing/2014/main" val="4256907411"/>
                    </a:ext>
                  </a:extLst>
                </a:gridCol>
                <a:gridCol w="907327">
                  <a:extLst>
                    <a:ext uri="{9D8B030D-6E8A-4147-A177-3AD203B41FA5}">
                      <a16:colId xmlns:a16="http://schemas.microsoft.com/office/drawing/2014/main" val="260782932"/>
                    </a:ext>
                  </a:extLst>
                </a:gridCol>
                <a:gridCol w="1202208">
                  <a:extLst>
                    <a:ext uri="{9D8B030D-6E8A-4147-A177-3AD203B41FA5}">
                      <a16:colId xmlns:a16="http://schemas.microsoft.com/office/drawing/2014/main" val="1398689251"/>
                    </a:ext>
                  </a:extLst>
                </a:gridCol>
                <a:gridCol w="1769288">
                  <a:extLst>
                    <a:ext uri="{9D8B030D-6E8A-4147-A177-3AD203B41FA5}">
                      <a16:colId xmlns:a16="http://schemas.microsoft.com/office/drawing/2014/main" val="6308578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Related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Acknowledgement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79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Average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44.29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38.92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39.09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42.42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51.02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215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sentences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25494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18316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8924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6955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7036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722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490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9483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15B3-8C64-7943-9607-CF8DAE65A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Syntactic 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02982-6DD7-994E-ADB1-329004BEB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9057" cy="4351338"/>
          </a:xfrm>
        </p:spPr>
        <p:txBody>
          <a:bodyPr>
            <a:normAutofit/>
          </a:bodyPr>
          <a:lstStyle/>
          <a:p>
            <a:pPr lvl="1"/>
            <a:endParaRPr lang="en-US" sz="2000" dirty="0"/>
          </a:p>
          <a:p>
            <a:r>
              <a:rPr lang="en-US" sz="2000" dirty="0"/>
              <a:t>Relative position of the sentence in the section.</a:t>
            </a:r>
          </a:p>
          <a:p>
            <a:r>
              <a:rPr lang="en-US" sz="2000" dirty="0"/>
              <a:t>Parse Tree features:</a:t>
            </a:r>
          </a:p>
          <a:p>
            <a:pPr lvl="1"/>
            <a:r>
              <a:rPr lang="en-US" sz="2000" dirty="0"/>
              <a:t>#NP: number of noun phrases in the sentence </a:t>
            </a:r>
          </a:p>
          <a:p>
            <a:pPr lvl="1"/>
            <a:r>
              <a:rPr lang="en-US" sz="2000" dirty="0"/>
              <a:t>#VP: number of verb phrases</a:t>
            </a:r>
          </a:p>
          <a:p>
            <a:pPr lvl="1"/>
            <a:r>
              <a:rPr lang="en-US" sz="2000" dirty="0"/>
              <a:t>#S: number of sub-sentences</a:t>
            </a:r>
          </a:p>
          <a:p>
            <a:pPr lvl="1"/>
            <a:r>
              <a:rPr lang="en-US" sz="2000" dirty="0"/>
              <a:t>height: height of the parse-tree.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85927-6B54-0246-A667-4FEEC93A1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920" y="2144486"/>
            <a:ext cx="4897069" cy="27613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FAA2F4-7BB2-924C-8D9A-47FB7C03E522}"/>
              </a:ext>
            </a:extLst>
          </p:cNvPr>
          <p:cNvSpPr/>
          <p:nvPr/>
        </p:nvSpPr>
        <p:spPr>
          <a:xfrm>
            <a:off x="6307675" y="5213161"/>
            <a:ext cx="5399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Stanford </a:t>
            </a:r>
            <a:r>
              <a:rPr lang="en-US" dirty="0" err="1"/>
              <a:t>CoreNLP</a:t>
            </a:r>
            <a:r>
              <a:rPr lang="en-US" dirty="0"/>
              <a:t> is used to generate tree structures of the sentences</a:t>
            </a:r>
          </a:p>
        </p:txBody>
      </p:sp>
    </p:spTree>
    <p:extLst>
      <p:ext uri="{BB962C8B-B14F-4D97-AF65-F5344CB8AC3E}">
        <p14:creationId xmlns:p14="http://schemas.microsoft.com/office/powerpoint/2010/main" val="3180272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419A4-2EEC-154D-B1E2-1F28AF4B8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Syntactic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6F906-8297-F347-B192-8D764935F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stop_word</a:t>
            </a:r>
            <a:r>
              <a:rPr lang="en-US" dirty="0"/>
              <a:t>%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/>
              <a:t>ratios of the stop words among tokens</a:t>
            </a:r>
          </a:p>
          <a:p>
            <a:r>
              <a:rPr lang="en-US" dirty="0"/>
              <a:t>#tokens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/>
              <a:t>number of tokens</a:t>
            </a:r>
          </a:p>
          <a:p>
            <a:r>
              <a:rPr lang="en-US" dirty="0"/>
              <a:t>length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/>
              <a:t>number of characters in the sentences</a:t>
            </a:r>
          </a:p>
          <a:p>
            <a:r>
              <a:rPr lang="en-US" dirty="0" err="1"/>
              <a:t>paper_title_simila</a:t>
            </a:r>
            <a:r>
              <a:rPr lang="en-US" altLang="zh-CN" dirty="0" err="1"/>
              <a:t>r</a:t>
            </a:r>
            <a:r>
              <a:rPr lang="en-US" dirty="0" err="1"/>
              <a:t>i</a:t>
            </a:r>
            <a:r>
              <a:rPr lang="en-US" altLang="zh-CN" dirty="0" err="1"/>
              <a:t>t</a:t>
            </a:r>
            <a:r>
              <a:rPr lang="en-US" dirty="0" err="1"/>
              <a:t>y</a:t>
            </a:r>
            <a:r>
              <a:rPr lang="en-US" dirty="0"/>
              <a:t>: Jaccard similarity of paper title and sentence. </a:t>
            </a:r>
          </a:p>
          <a:p>
            <a:r>
              <a:rPr lang="en-US" dirty="0" err="1"/>
              <a:t>section_title_similarity</a:t>
            </a:r>
            <a:r>
              <a:rPr lang="en-US" dirty="0"/>
              <a:t>: Jaccard similarity of the section title and sentence.</a:t>
            </a:r>
          </a:p>
          <a:p>
            <a:r>
              <a:rPr lang="en-US" dirty="0" err="1"/>
              <a:t>average_IDF</a:t>
            </a:r>
            <a:r>
              <a:rPr lang="en-US" dirty="0"/>
              <a:t>: Average of IDF scores of tokens of the sentence </a:t>
            </a:r>
          </a:p>
          <a:p>
            <a:r>
              <a:rPr lang="en-US" dirty="0" err="1"/>
              <a:t>average_TF</a:t>
            </a:r>
            <a:r>
              <a:rPr lang="en-US" dirty="0"/>
              <a:t>: Average of the TF scores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797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96580881-6EF3-894D-B78F-D681FB70C712}"/>
              </a:ext>
            </a:extLst>
          </p:cNvPr>
          <p:cNvSpPr/>
          <p:nvPr/>
        </p:nvSpPr>
        <p:spPr>
          <a:xfrm>
            <a:off x="5927572" y="497944"/>
            <a:ext cx="3454970" cy="14130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2D518-76B8-0246-BC04-2360EDCEF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586" y="99393"/>
            <a:ext cx="1182413" cy="1530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7BC069-B2FA-DD49-B43A-F09FE1A94B93}"/>
              </a:ext>
            </a:extLst>
          </p:cNvPr>
          <p:cNvSpPr/>
          <p:nvPr/>
        </p:nvSpPr>
        <p:spPr>
          <a:xfrm>
            <a:off x="3896776" y="2064543"/>
            <a:ext cx="1488170" cy="636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Extract Text</a:t>
            </a:r>
          </a:p>
          <a:p>
            <a:pPr algn="ctr"/>
            <a:r>
              <a:rPr lang="en-US" i="1" dirty="0">
                <a:latin typeface="+mj-lt"/>
              </a:rPr>
              <a:t>GROBID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3C1D58-583B-F145-AF10-B02C8D59C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09" y="848468"/>
            <a:ext cx="749090" cy="742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3296A6-5B96-0649-BECC-6B2691954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081" y="3034750"/>
            <a:ext cx="1182413" cy="1530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63B9B260-0C82-4948-9B45-3E5D2DB3AEB4}"/>
              </a:ext>
            </a:extLst>
          </p:cNvPr>
          <p:cNvSpPr/>
          <p:nvPr/>
        </p:nvSpPr>
        <p:spPr>
          <a:xfrm>
            <a:off x="4012096" y="3139454"/>
            <a:ext cx="1244276" cy="1485554"/>
          </a:xfrm>
          <a:prstGeom prst="snip1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88E157-9974-9149-97BD-89ECEE0E4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005" y="3758750"/>
            <a:ext cx="831367" cy="831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F6EE81E-941C-1E40-95A3-1573223E933B}"/>
              </a:ext>
            </a:extLst>
          </p:cNvPr>
          <p:cNvSpPr/>
          <p:nvPr/>
        </p:nvSpPr>
        <p:spPr>
          <a:xfrm>
            <a:off x="3609151" y="5004181"/>
            <a:ext cx="2050166" cy="572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Parse Text</a:t>
            </a:r>
          </a:p>
          <a:p>
            <a:pPr algn="ctr"/>
            <a:r>
              <a:rPr lang="en-US" i="1" dirty="0" err="1">
                <a:latin typeface="+mj-lt"/>
              </a:rPr>
              <a:t>StanfordCoreNLP</a:t>
            </a:r>
            <a:endParaRPr lang="en-US" i="1" dirty="0">
              <a:latin typeface="+mj-l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DF7C93-8F68-2443-95FA-B7D1306989D0}"/>
              </a:ext>
            </a:extLst>
          </p:cNvPr>
          <p:cNvCxnSpPr>
            <a:cxnSpLocks/>
            <a:stCxn id="11" idx="1"/>
            <a:endCxn id="19" idx="0"/>
          </p:cNvCxnSpPr>
          <p:nvPr/>
        </p:nvCxnSpPr>
        <p:spPr>
          <a:xfrm>
            <a:off x="4634234" y="4625008"/>
            <a:ext cx="0" cy="37917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751079E-E300-E747-9F48-5452FBF1F028}"/>
              </a:ext>
            </a:extLst>
          </p:cNvPr>
          <p:cNvCxnSpPr>
            <a:cxnSpLocks/>
            <a:stCxn id="21" idx="2"/>
            <a:endCxn id="63" idx="0"/>
          </p:cNvCxnSpPr>
          <p:nvPr/>
        </p:nvCxnSpPr>
        <p:spPr>
          <a:xfrm rot="5400000" flipH="1" flipV="1">
            <a:off x="3135472" y="1996705"/>
            <a:ext cx="6018346" cy="3020823"/>
          </a:xfrm>
          <a:prstGeom prst="bentConnector5">
            <a:avLst>
              <a:gd name="adj1" fmla="val -3798"/>
              <a:gd name="adj2" fmla="val 38374"/>
              <a:gd name="adj3" fmla="val 103798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62E97D4-8CE3-5448-BAE1-1EDF36C3F40D}"/>
              </a:ext>
            </a:extLst>
          </p:cNvPr>
          <p:cNvCxnSpPr>
            <a:cxnSpLocks/>
            <a:stCxn id="8" idx="2"/>
            <a:endCxn id="11" idx="3"/>
          </p:cNvCxnSpPr>
          <p:nvPr/>
        </p:nvCxnSpPr>
        <p:spPr>
          <a:xfrm flipH="1">
            <a:off x="4634234" y="2700647"/>
            <a:ext cx="6627" cy="43880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5404C78-F9C6-4C4E-B341-AAB1C872A85D}"/>
              </a:ext>
            </a:extLst>
          </p:cNvPr>
          <p:cNvCxnSpPr>
            <a:cxnSpLocks/>
            <a:stCxn id="6" idx="1"/>
            <a:endCxn id="8" idx="0"/>
          </p:cNvCxnSpPr>
          <p:nvPr/>
        </p:nvCxnSpPr>
        <p:spPr>
          <a:xfrm flipH="1">
            <a:off x="4640861" y="1630017"/>
            <a:ext cx="27815" cy="43452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7099999-940B-A840-BAF6-4D7E9F3565DD}"/>
              </a:ext>
            </a:extLst>
          </p:cNvPr>
          <p:cNvSpPr/>
          <p:nvPr/>
        </p:nvSpPr>
        <p:spPr>
          <a:xfrm>
            <a:off x="3609151" y="5943648"/>
            <a:ext cx="2050166" cy="572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Sentence Labeling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5BAB67-97EA-F247-BFDB-1F7128F234B4}"/>
              </a:ext>
            </a:extLst>
          </p:cNvPr>
          <p:cNvSpPr/>
          <p:nvPr/>
        </p:nvSpPr>
        <p:spPr>
          <a:xfrm>
            <a:off x="6361047" y="2299951"/>
            <a:ext cx="2584174" cy="1370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 dirty="0">
              <a:latin typeface="+mj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3D3029-7506-1445-BC2A-403AAA05D94B}"/>
              </a:ext>
            </a:extLst>
          </p:cNvPr>
          <p:cNvSpPr/>
          <p:nvPr/>
        </p:nvSpPr>
        <p:spPr>
          <a:xfrm>
            <a:off x="6637281" y="2395694"/>
            <a:ext cx="2050166" cy="437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Sentence Selection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8B2296-8E31-EA4C-BC52-B4D4BF165F0C}"/>
              </a:ext>
            </a:extLst>
          </p:cNvPr>
          <p:cNvSpPr/>
          <p:nvPr/>
        </p:nvSpPr>
        <p:spPr>
          <a:xfrm>
            <a:off x="6643691" y="3127525"/>
            <a:ext cx="1025083" cy="33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ILP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5B69684-8730-E443-BFDB-CC7C9C55F083}"/>
              </a:ext>
            </a:extLst>
          </p:cNvPr>
          <p:cNvSpPr/>
          <p:nvPr/>
        </p:nvSpPr>
        <p:spPr>
          <a:xfrm>
            <a:off x="7665714" y="3127525"/>
            <a:ext cx="1025083" cy="33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Greedy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DAAD679-3571-2546-AE70-4858C0B5610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4634234" y="5576823"/>
            <a:ext cx="0" cy="3668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16BCC2FD-2D90-1849-A569-CDFCD3C7F700}"/>
              </a:ext>
            </a:extLst>
          </p:cNvPr>
          <p:cNvSpPr/>
          <p:nvPr/>
        </p:nvSpPr>
        <p:spPr>
          <a:xfrm>
            <a:off x="6507865" y="3952473"/>
            <a:ext cx="2298209" cy="5375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Phrase extraction </a:t>
            </a:r>
          </a:p>
          <a:p>
            <a:pPr algn="ctr"/>
            <a:r>
              <a:rPr lang="en-US" i="1" dirty="0">
                <a:latin typeface="+mj-lt"/>
              </a:rPr>
              <a:t>As bullet points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CD8E053-2C36-174F-A672-FC0BB463BA7B}"/>
              </a:ext>
            </a:extLst>
          </p:cNvPr>
          <p:cNvSpPr/>
          <p:nvPr/>
        </p:nvSpPr>
        <p:spPr>
          <a:xfrm>
            <a:off x="6636640" y="4832717"/>
            <a:ext cx="2050166" cy="546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Slide generation</a:t>
            </a:r>
          </a:p>
          <a:p>
            <a:pPr algn="ctr"/>
            <a:r>
              <a:rPr lang="en-US" i="1" dirty="0">
                <a:latin typeface="+mj-lt"/>
              </a:rPr>
              <a:t>Title setting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5AC18C-F3D8-8246-A801-3AF4AB1B1C5E}"/>
              </a:ext>
            </a:extLst>
          </p:cNvPr>
          <p:cNvCxnSpPr>
            <a:cxnSpLocks/>
            <a:stCxn id="63" idx="2"/>
            <a:endCxn id="30" idx="0"/>
          </p:cNvCxnSpPr>
          <p:nvPr/>
        </p:nvCxnSpPr>
        <p:spPr>
          <a:xfrm flipH="1">
            <a:off x="7653134" y="1910946"/>
            <a:ext cx="1923" cy="38900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FFB2E-9955-DB42-AFEF-901A5794F1CF}"/>
              </a:ext>
            </a:extLst>
          </p:cNvPr>
          <p:cNvCxnSpPr>
            <a:cxnSpLocks/>
            <a:stCxn id="30" idx="2"/>
            <a:endCxn id="44" idx="0"/>
          </p:cNvCxnSpPr>
          <p:nvPr/>
        </p:nvCxnSpPr>
        <p:spPr>
          <a:xfrm>
            <a:off x="7653134" y="3670854"/>
            <a:ext cx="3836" cy="2816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537A6A8-D7D7-8649-A947-7B72060B8028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>
            <a:off x="7656970" y="4489977"/>
            <a:ext cx="4753" cy="3427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FED578A5-C9C8-DD47-99B1-EB4A93908509}"/>
              </a:ext>
            </a:extLst>
          </p:cNvPr>
          <p:cNvSpPr/>
          <p:nvPr/>
        </p:nvSpPr>
        <p:spPr>
          <a:xfrm>
            <a:off x="4074353" y="99392"/>
            <a:ext cx="1188645" cy="1530625"/>
          </a:xfrm>
          <a:prstGeom prst="snip1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>
              <a:latin typeface="+mj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1AB8B94-853F-FA45-BBF1-E91C6246E8F4}"/>
              </a:ext>
            </a:extLst>
          </p:cNvPr>
          <p:cNvSpPr/>
          <p:nvPr/>
        </p:nvSpPr>
        <p:spPr>
          <a:xfrm>
            <a:off x="6703541" y="633151"/>
            <a:ext cx="2050166" cy="437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Sentence Scoring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2C29BE-F762-8142-B5C3-72624294CF81}"/>
              </a:ext>
            </a:extLst>
          </p:cNvPr>
          <p:cNvSpPr txBox="1"/>
          <p:nvPr/>
        </p:nvSpPr>
        <p:spPr>
          <a:xfrm>
            <a:off x="364788" y="870624"/>
            <a:ext cx="28692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Processing flowchart of our approach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544AEC-9532-1E42-927C-602850DD5889}"/>
              </a:ext>
            </a:extLst>
          </p:cNvPr>
          <p:cNvSpPr/>
          <p:nvPr/>
        </p:nvSpPr>
        <p:spPr>
          <a:xfrm>
            <a:off x="7210126" y="1364401"/>
            <a:ext cx="1025083" cy="33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syntax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193FE6-3B5D-E340-8C7B-679A93971360}"/>
              </a:ext>
            </a:extLst>
          </p:cNvPr>
          <p:cNvSpPr/>
          <p:nvPr/>
        </p:nvSpPr>
        <p:spPr>
          <a:xfrm>
            <a:off x="6185043" y="1364401"/>
            <a:ext cx="1025083" cy="33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semantic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C291D16-5AA9-464D-A9FA-DB9818A3A91C}"/>
              </a:ext>
            </a:extLst>
          </p:cNvPr>
          <p:cNvSpPr/>
          <p:nvPr/>
        </p:nvSpPr>
        <p:spPr>
          <a:xfrm>
            <a:off x="8232149" y="1364401"/>
            <a:ext cx="1025083" cy="3376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032531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F406-EBD1-064F-8834-8292EABE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694D5-C1A3-CB4D-9AF4-DE65FEAAC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2860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context is defined as sentences before and after the current sentence.</a:t>
            </a:r>
          </a:p>
          <a:p>
            <a:r>
              <a:rPr lang="en-US" dirty="0"/>
              <a:t>Intuitively, the sentence that acts as a summary of its context is more important.</a:t>
            </a:r>
          </a:p>
          <a:p>
            <a:pPr lvl="1"/>
            <a:r>
              <a:rPr lang="en-US" dirty="0"/>
              <a:t>For instance, some paragraphs end with a sentence that summarizes the whole paragraph. </a:t>
            </a:r>
          </a:p>
          <a:p>
            <a:pPr lvl="1"/>
            <a:r>
              <a:rPr lang="en-US" dirty="0"/>
              <a:t>This sentence probably has a high word overlap with other sentences of the paragraph.</a:t>
            </a:r>
          </a:p>
          <a:p>
            <a:r>
              <a:rPr lang="en-US" dirty="0"/>
              <a:t>Contextual sentence relations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dirty="0"/>
              <a:t>weights for sentence embedding</a:t>
            </a:r>
          </a:p>
          <a:p>
            <a:r>
              <a:rPr lang="en-US" dirty="0"/>
              <a:t>The context information is embedded as the following vectors.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78893-5570-B54D-BF93-77D28B041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057" y="5052808"/>
            <a:ext cx="3004515" cy="1130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AFBE5D-0057-C94E-8BD7-100695405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5052808"/>
            <a:ext cx="2949528" cy="13497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8D8A87-0A49-8B46-AA84-201E5BAAA49F}"/>
                  </a:ext>
                </a:extLst>
              </p:cNvPr>
              <p:cNvSpPr txBox="1"/>
              <p:nvPr/>
            </p:nvSpPr>
            <p:spPr>
              <a:xfrm>
                <a:off x="1502229" y="6183721"/>
                <a:ext cx="3304174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are from semantic embedding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8D8A87-0A49-8B46-AA84-201E5BAAA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229" y="6183721"/>
                <a:ext cx="3304174" cy="396519"/>
              </a:xfrm>
              <a:prstGeom prst="rect">
                <a:avLst/>
              </a:prstGeom>
              <a:blipFill>
                <a:blip r:embed="rId4"/>
                <a:stretch>
                  <a:fillRect t="-6250" r="-766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331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918F-FA3E-2740-8B0C-09CE5DD8C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Presentation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EDAD0-E15E-B24E-87CC-6E4F8FCD6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59772" cy="4351338"/>
          </a:xfrm>
        </p:spPr>
        <p:txBody>
          <a:bodyPr>
            <a:normAutofit/>
          </a:bodyPr>
          <a:lstStyle/>
          <a:p>
            <a:r>
              <a:rPr lang="en-US" sz="3200" dirty="0"/>
              <a:t>In General</a:t>
            </a:r>
          </a:p>
          <a:p>
            <a:pPr lvl="1"/>
            <a:r>
              <a:rPr lang="en-US" sz="2800" dirty="0"/>
              <a:t>Summarized format of work</a:t>
            </a:r>
          </a:p>
          <a:p>
            <a:pPr lvl="1"/>
            <a:r>
              <a:rPr lang="en-US" sz="2800" dirty="0"/>
              <a:t>Covers the main issues</a:t>
            </a:r>
          </a:p>
          <a:p>
            <a:pPr lvl="1"/>
            <a:r>
              <a:rPr lang="en-US" sz="2800" dirty="0"/>
              <a:t>Convinces the audience of its importance</a:t>
            </a:r>
          </a:p>
          <a:p>
            <a:pPr lvl="1"/>
            <a:r>
              <a:rPr lang="en-US" sz="2800" dirty="0"/>
              <a:t>A picture is worth a thousand words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5445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26AC1C-F749-B740-931F-262BE1BD7E0F}"/>
              </a:ext>
            </a:extLst>
          </p:cNvPr>
          <p:cNvSpPr/>
          <p:nvPr/>
        </p:nvSpPr>
        <p:spPr>
          <a:xfrm>
            <a:off x="1828424" y="4092510"/>
            <a:ext cx="815009" cy="196850"/>
          </a:xfrm>
          <a:prstGeom prst="rect">
            <a:avLst/>
          </a:prstGeom>
          <a:solidFill>
            <a:srgbClr val="B58D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  <a:latin typeface="+mj-lt"/>
              </a:rPr>
              <a:t>CNN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BF0905-4282-7B4C-9DFF-C18EA30A829E}"/>
              </a:ext>
            </a:extLst>
          </p:cNvPr>
          <p:cNvSpPr/>
          <p:nvPr/>
        </p:nvSpPr>
        <p:spPr>
          <a:xfrm>
            <a:off x="4202048" y="4110664"/>
            <a:ext cx="852174" cy="195556"/>
          </a:xfrm>
          <a:prstGeom prst="rect">
            <a:avLst/>
          </a:prstGeom>
          <a:solidFill>
            <a:srgbClr val="B58D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  <a:latin typeface="+mj-lt"/>
              </a:rPr>
              <a:t>CNN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1B0740-4327-124D-89A0-2F1112D09C50}"/>
              </a:ext>
            </a:extLst>
          </p:cNvPr>
          <p:cNvSpPr/>
          <p:nvPr/>
        </p:nvSpPr>
        <p:spPr>
          <a:xfrm>
            <a:off x="5418113" y="4110664"/>
            <a:ext cx="815009" cy="196850"/>
          </a:xfrm>
          <a:prstGeom prst="rect">
            <a:avLst/>
          </a:prstGeom>
          <a:solidFill>
            <a:srgbClr val="B58D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  <a:latin typeface="+mj-lt"/>
              </a:rPr>
              <a:t>CNN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F00F26-49CD-944E-A0C8-F2CED9EA2BFD}"/>
              </a:ext>
            </a:extLst>
          </p:cNvPr>
          <p:cNvSpPr/>
          <p:nvPr/>
        </p:nvSpPr>
        <p:spPr>
          <a:xfrm>
            <a:off x="6633994" y="4092510"/>
            <a:ext cx="830155" cy="210515"/>
          </a:xfrm>
          <a:prstGeom prst="rect">
            <a:avLst/>
          </a:prstGeom>
          <a:solidFill>
            <a:srgbClr val="B58D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  <a:latin typeface="+mj-lt"/>
              </a:rPr>
              <a:t>CNN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6316DB-3BE5-B14A-A7A7-8B88974B5D55}"/>
              </a:ext>
            </a:extLst>
          </p:cNvPr>
          <p:cNvSpPr/>
          <p:nvPr/>
        </p:nvSpPr>
        <p:spPr>
          <a:xfrm>
            <a:off x="3015314" y="4095797"/>
            <a:ext cx="815009" cy="196850"/>
          </a:xfrm>
          <a:prstGeom prst="rect">
            <a:avLst/>
          </a:prstGeom>
          <a:solidFill>
            <a:srgbClr val="B58D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  <a:latin typeface="+mj-lt"/>
              </a:rPr>
              <a:t>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611000-4CAA-E444-967F-B8089DDF1583}"/>
                  </a:ext>
                </a:extLst>
              </p:cNvPr>
              <p:cNvSpPr txBox="1"/>
              <p:nvPr/>
            </p:nvSpPr>
            <p:spPr>
              <a:xfrm>
                <a:off x="3099598" y="4567923"/>
                <a:ext cx="6739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611000-4CAA-E444-967F-B8089DDF1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598" y="4567923"/>
                <a:ext cx="6739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D3CA55-B8EE-9749-882C-4F9F23412CA6}"/>
              </a:ext>
            </a:extLst>
          </p:cNvPr>
          <p:cNvCxnSpPr>
            <a:cxnSpLocks/>
            <a:stCxn id="8" idx="0"/>
            <a:endCxn id="98" idx="2"/>
          </p:cNvCxnSpPr>
          <p:nvPr/>
        </p:nvCxnSpPr>
        <p:spPr>
          <a:xfrm flipH="1" flipV="1">
            <a:off x="3411533" y="3693553"/>
            <a:ext cx="11286" cy="40224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4A2768-3A99-D243-A0B4-CD8C08B77FF9}"/>
              </a:ext>
            </a:extLst>
          </p:cNvPr>
          <p:cNvCxnSpPr>
            <a:cxnSpLocks/>
            <a:stCxn id="4" idx="0"/>
            <a:endCxn id="14" idx="2"/>
          </p:cNvCxnSpPr>
          <p:nvPr/>
        </p:nvCxnSpPr>
        <p:spPr>
          <a:xfrm flipH="1" flipV="1">
            <a:off x="2235818" y="3797943"/>
            <a:ext cx="111" cy="29456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ABB7C95-E876-DC49-96BC-9EE9EE63E2D6}"/>
              </a:ext>
            </a:extLst>
          </p:cNvPr>
          <p:cNvCxnSpPr>
            <a:cxnSpLocks/>
            <a:stCxn id="6" idx="0"/>
            <a:endCxn id="100" idx="3"/>
          </p:cNvCxnSpPr>
          <p:nvPr/>
        </p:nvCxnSpPr>
        <p:spPr>
          <a:xfrm flipH="1" flipV="1">
            <a:off x="4867926" y="3561148"/>
            <a:ext cx="957692" cy="54951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AA9CFA-4C26-494D-8F4F-1C725AB3FD17}"/>
              </a:ext>
            </a:extLst>
          </p:cNvPr>
          <p:cNvCxnSpPr>
            <a:cxnSpLocks/>
            <a:stCxn id="5" idx="0"/>
            <a:endCxn id="100" idx="2"/>
          </p:cNvCxnSpPr>
          <p:nvPr/>
        </p:nvCxnSpPr>
        <p:spPr>
          <a:xfrm flipH="1" flipV="1">
            <a:off x="4622819" y="3713431"/>
            <a:ext cx="5316" cy="39723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00A57D3-B745-DB47-9974-175F4B2B95C5}"/>
                  </a:ext>
                </a:extLst>
              </p:cNvPr>
              <p:cNvSpPr/>
              <p:nvPr/>
            </p:nvSpPr>
            <p:spPr>
              <a:xfrm>
                <a:off x="4109347" y="2737089"/>
                <a:ext cx="989899" cy="21037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𝑃𝑟𝑒𝑣</m:t>
                      </m:r>
                      <m:r>
                        <a:rPr lang="en-US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i="1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200" i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00A57D3-B745-DB47-9974-175F4B2B95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347" y="2737089"/>
                <a:ext cx="989899" cy="210376"/>
              </a:xfrm>
              <a:prstGeom prst="rect">
                <a:avLst/>
              </a:prstGeom>
              <a:blipFill>
                <a:blip r:embed="rId4"/>
                <a:stretch>
                  <a:fillRect t="-588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B1D929C-47CE-5940-82F2-4E847D57ED3A}"/>
              </a:ext>
            </a:extLst>
          </p:cNvPr>
          <p:cNvCxnSpPr>
            <a:cxnSpLocks/>
            <a:stCxn id="100" idx="0"/>
            <a:endCxn id="26" idx="2"/>
          </p:cNvCxnSpPr>
          <p:nvPr/>
        </p:nvCxnSpPr>
        <p:spPr>
          <a:xfrm flipH="1" flipV="1">
            <a:off x="4604297" y="2947465"/>
            <a:ext cx="18522" cy="4614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B24AABF-20A9-F94D-90B7-63168E491A50}"/>
              </a:ext>
            </a:extLst>
          </p:cNvPr>
          <p:cNvCxnSpPr>
            <a:cxnSpLocks/>
            <a:stCxn id="98" idx="0"/>
            <a:endCxn id="26" idx="2"/>
          </p:cNvCxnSpPr>
          <p:nvPr/>
        </p:nvCxnSpPr>
        <p:spPr>
          <a:xfrm flipV="1">
            <a:off x="3411533" y="2947465"/>
            <a:ext cx="1192764" cy="4614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07DA22E-5C39-DE4D-9BB8-04EBB10514BA}"/>
              </a:ext>
            </a:extLst>
          </p:cNvPr>
          <p:cNvCxnSpPr>
            <a:cxnSpLocks/>
            <a:stCxn id="14" idx="0"/>
            <a:endCxn id="26" idx="2"/>
          </p:cNvCxnSpPr>
          <p:nvPr/>
        </p:nvCxnSpPr>
        <p:spPr>
          <a:xfrm flipV="1">
            <a:off x="2235818" y="2947465"/>
            <a:ext cx="2368479" cy="56432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25EB7DC-B396-4A4A-8B37-B01F81AA8217}"/>
              </a:ext>
            </a:extLst>
          </p:cNvPr>
          <p:cNvSpPr txBox="1"/>
          <p:nvPr/>
        </p:nvSpPr>
        <p:spPr>
          <a:xfrm>
            <a:off x="5503870" y="2004196"/>
            <a:ext cx="767383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+mj-lt"/>
              </a:rPr>
              <a:t>MLP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D2E8292-0FA9-E94A-873F-FD749305C4F4}"/>
              </a:ext>
            </a:extLst>
          </p:cNvPr>
          <p:cNvCxnSpPr>
            <a:cxnSpLocks/>
            <a:stCxn id="37" idx="1"/>
            <a:endCxn id="34" idx="2"/>
          </p:cNvCxnSpPr>
          <p:nvPr/>
        </p:nvCxnSpPr>
        <p:spPr>
          <a:xfrm flipV="1">
            <a:off x="5887562" y="2373528"/>
            <a:ext cx="0" cy="47028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3ACFBB-DED0-C142-AB08-DF92D3672301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5887562" y="1789043"/>
            <a:ext cx="0" cy="21515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C090BE13-95B6-F34B-989B-5E11F2B9C6F9}"/>
              </a:ext>
            </a:extLst>
          </p:cNvPr>
          <p:cNvSpPr/>
          <p:nvPr/>
        </p:nvSpPr>
        <p:spPr>
          <a:xfrm>
            <a:off x="5887562" y="2736759"/>
            <a:ext cx="892053" cy="2141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+mj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7C22671-5ECF-8F42-B961-E06E0BAAFDD3}"/>
              </a:ext>
            </a:extLst>
          </p:cNvPr>
          <p:cNvSpPr/>
          <p:nvPr/>
        </p:nvSpPr>
        <p:spPr>
          <a:xfrm>
            <a:off x="9030823" y="4092509"/>
            <a:ext cx="918702" cy="173111"/>
          </a:xfrm>
          <a:prstGeom prst="rect">
            <a:avLst/>
          </a:prstGeom>
          <a:solidFill>
            <a:srgbClr val="B58D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  <a:latin typeface="+mj-lt"/>
              </a:rPr>
              <a:t>CNN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CEF665F-4123-F24C-9269-ACCABFFA0738}"/>
              </a:ext>
            </a:extLst>
          </p:cNvPr>
          <p:cNvSpPr/>
          <p:nvPr/>
        </p:nvSpPr>
        <p:spPr>
          <a:xfrm>
            <a:off x="7828040" y="4092510"/>
            <a:ext cx="767038" cy="205239"/>
          </a:xfrm>
          <a:prstGeom prst="rect">
            <a:avLst/>
          </a:prstGeom>
          <a:solidFill>
            <a:srgbClr val="B58D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  <a:latin typeface="+mj-lt"/>
              </a:rPr>
              <a:t>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CCF525-0D69-2745-9EC9-158DF33EE54F}"/>
                  </a:ext>
                </a:extLst>
              </p:cNvPr>
              <p:cNvSpPr txBox="1"/>
              <p:nvPr/>
            </p:nvSpPr>
            <p:spPr>
              <a:xfrm>
                <a:off x="9153641" y="4567923"/>
                <a:ext cx="6739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CCF525-0D69-2745-9EC9-158DF33EE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641" y="4567923"/>
                <a:ext cx="6739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E253D0-93E7-AF4F-964F-68098A5306EA}"/>
                  </a:ext>
                </a:extLst>
              </p:cNvPr>
              <p:cNvSpPr txBox="1"/>
              <p:nvPr/>
            </p:nvSpPr>
            <p:spPr>
              <a:xfrm>
                <a:off x="7966628" y="4552117"/>
                <a:ext cx="6739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E253D0-93E7-AF4F-964F-68098A530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628" y="4552117"/>
                <a:ext cx="6739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B6383FF-6365-AF4D-90BA-4BF103FE3A6F}"/>
                  </a:ext>
                </a:extLst>
              </p:cNvPr>
              <p:cNvSpPr txBox="1"/>
              <p:nvPr/>
            </p:nvSpPr>
            <p:spPr>
              <a:xfrm>
                <a:off x="6779615" y="4552117"/>
                <a:ext cx="6739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B6383FF-6365-AF4D-90BA-4BF103FE3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615" y="4552117"/>
                <a:ext cx="67398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2D24AAE-8267-5049-9C1A-3E8FE78E0ECE}"/>
                  </a:ext>
                </a:extLst>
              </p:cNvPr>
              <p:cNvSpPr txBox="1"/>
              <p:nvPr/>
            </p:nvSpPr>
            <p:spPr>
              <a:xfrm>
                <a:off x="1870249" y="4607450"/>
                <a:ext cx="6739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2D24AAE-8267-5049-9C1A-3E8FE78E0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249" y="4607450"/>
                <a:ext cx="6739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29BFF2-5D19-7544-A0B7-15880F1B192A}"/>
                  </a:ext>
                </a:extLst>
              </p:cNvPr>
              <p:cNvSpPr txBox="1"/>
              <p:nvPr/>
            </p:nvSpPr>
            <p:spPr>
              <a:xfrm>
                <a:off x="4330804" y="4575824"/>
                <a:ext cx="6739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29BFF2-5D19-7544-A0B7-15880F1B1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804" y="4575824"/>
                <a:ext cx="6739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E854CBA-B314-2D40-8098-8F74B7172572}"/>
                  </a:ext>
                </a:extLst>
              </p:cNvPr>
              <p:cNvSpPr txBox="1"/>
              <p:nvPr/>
            </p:nvSpPr>
            <p:spPr>
              <a:xfrm>
                <a:off x="5517817" y="4581233"/>
                <a:ext cx="6739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E854CBA-B314-2D40-8098-8F74B7172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817" y="4581233"/>
                <a:ext cx="67398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>
            <a:extLst>
              <a:ext uri="{FF2B5EF4-FFF2-40B4-BE49-F238E27FC236}">
                <a16:creationId xmlns:a16="http://schemas.microsoft.com/office/drawing/2014/main" id="{E46DDF18-B18D-6347-B590-7593E52F7B17}"/>
              </a:ext>
            </a:extLst>
          </p:cNvPr>
          <p:cNvSpPr/>
          <p:nvPr/>
        </p:nvSpPr>
        <p:spPr>
          <a:xfrm>
            <a:off x="4377712" y="3408865"/>
            <a:ext cx="490214" cy="30456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cos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69CA4B6-84BC-0B4F-939A-C3ED35302048}"/>
              </a:ext>
            </a:extLst>
          </p:cNvPr>
          <p:cNvSpPr/>
          <p:nvPr/>
        </p:nvSpPr>
        <p:spPr>
          <a:xfrm>
            <a:off x="6791513" y="3359503"/>
            <a:ext cx="490214" cy="30456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cos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A416312-03AD-7A45-B8B0-C0A76ABCE485}"/>
              </a:ext>
            </a:extLst>
          </p:cNvPr>
          <p:cNvCxnSpPr>
            <a:cxnSpLocks/>
            <a:stCxn id="7" idx="0"/>
            <a:endCxn id="108" idx="2"/>
          </p:cNvCxnSpPr>
          <p:nvPr/>
        </p:nvCxnSpPr>
        <p:spPr>
          <a:xfrm flipH="1" flipV="1">
            <a:off x="7036620" y="3664069"/>
            <a:ext cx="12452" cy="42844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F89E38E-B4DF-A543-8E93-2395BF1056B7}"/>
              </a:ext>
            </a:extLst>
          </p:cNvPr>
          <p:cNvCxnSpPr>
            <a:cxnSpLocks/>
            <a:stCxn id="40" idx="0"/>
            <a:endCxn id="109" idx="2"/>
          </p:cNvCxnSpPr>
          <p:nvPr/>
        </p:nvCxnSpPr>
        <p:spPr>
          <a:xfrm flipH="1" flipV="1">
            <a:off x="8207012" y="3670352"/>
            <a:ext cx="4547" cy="42215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2497922-8926-D44F-A575-FA65E7D44E29}"/>
              </a:ext>
            </a:extLst>
          </p:cNvPr>
          <p:cNvCxnSpPr>
            <a:cxnSpLocks/>
            <a:stCxn id="39" idx="0"/>
            <a:endCxn id="110" idx="2"/>
          </p:cNvCxnSpPr>
          <p:nvPr/>
        </p:nvCxnSpPr>
        <p:spPr>
          <a:xfrm flipV="1">
            <a:off x="9490174" y="3674419"/>
            <a:ext cx="0" cy="41809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A86EB71E-BE62-5242-A7FA-AE0A202EEA30}"/>
              </a:ext>
            </a:extLst>
          </p:cNvPr>
          <p:cNvCxnSpPr>
            <a:cxnSpLocks/>
            <a:stCxn id="6" idx="0"/>
            <a:endCxn id="98" idx="3"/>
          </p:cNvCxnSpPr>
          <p:nvPr/>
        </p:nvCxnSpPr>
        <p:spPr>
          <a:xfrm flipH="1" flipV="1">
            <a:off x="3661160" y="3551209"/>
            <a:ext cx="2164458" cy="55945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0E86EC4E-E8A6-234B-9D80-8B74FED955FE}"/>
              </a:ext>
            </a:extLst>
          </p:cNvPr>
          <p:cNvCxnSpPr>
            <a:cxnSpLocks/>
            <a:stCxn id="6" idx="0"/>
            <a:endCxn id="109" idx="1"/>
          </p:cNvCxnSpPr>
          <p:nvPr/>
        </p:nvCxnSpPr>
        <p:spPr>
          <a:xfrm flipV="1">
            <a:off x="5825618" y="3518069"/>
            <a:ext cx="2136287" cy="59259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F0761FA9-9ACB-4B44-B69D-B144B7E7F2A2}"/>
              </a:ext>
            </a:extLst>
          </p:cNvPr>
          <p:cNvCxnSpPr>
            <a:cxnSpLocks/>
            <a:stCxn id="6" idx="0"/>
            <a:endCxn id="14" idx="3"/>
          </p:cNvCxnSpPr>
          <p:nvPr/>
        </p:nvCxnSpPr>
        <p:spPr>
          <a:xfrm flipH="1" flipV="1">
            <a:off x="2485006" y="3654865"/>
            <a:ext cx="3340612" cy="4557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41199201-1198-F647-9DA8-662BD75B7E9A}"/>
              </a:ext>
            </a:extLst>
          </p:cNvPr>
          <p:cNvCxnSpPr>
            <a:cxnSpLocks/>
            <a:stCxn id="6" idx="0"/>
            <a:endCxn id="110" idx="1"/>
          </p:cNvCxnSpPr>
          <p:nvPr/>
        </p:nvCxnSpPr>
        <p:spPr>
          <a:xfrm flipV="1">
            <a:off x="5825618" y="3522136"/>
            <a:ext cx="3419449" cy="58852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E638336-F36D-6E4E-ADAE-8BE30F6B67C8}"/>
              </a:ext>
            </a:extLst>
          </p:cNvPr>
          <p:cNvCxnSpPr>
            <a:cxnSpLocks/>
            <a:stCxn id="6" idx="0"/>
            <a:endCxn id="108" idx="1"/>
          </p:cNvCxnSpPr>
          <p:nvPr/>
        </p:nvCxnSpPr>
        <p:spPr>
          <a:xfrm flipV="1">
            <a:off x="5825618" y="3511786"/>
            <a:ext cx="965895" cy="59887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D2D7D6FD-C72A-004E-A266-7D186F4E8CAC}"/>
              </a:ext>
            </a:extLst>
          </p:cNvPr>
          <p:cNvCxnSpPr>
            <a:cxnSpLocks/>
            <a:stCxn id="108" idx="0"/>
            <a:endCxn id="181" idx="2"/>
          </p:cNvCxnSpPr>
          <p:nvPr/>
        </p:nvCxnSpPr>
        <p:spPr>
          <a:xfrm flipV="1">
            <a:off x="7036620" y="2950860"/>
            <a:ext cx="259321" cy="40864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5922304D-8E35-704E-A0EE-816E76D46CF0}"/>
              </a:ext>
            </a:extLst>
          </p:cNvPr>
          <p:cNvCxnSpPr>
            <a:cxnSpLocks/>
            <a:stCxn id="109" idx="0"/>
            <a:endCxn id="181" idx="2"/>
          </p:cNvCxnSpPr>
          <p:nvPr/>
        </p:nvCxnSpPr>
        <p:spPr>
          <a:xfrm flipH="1" flipV="1">
            <a:off x="7295941" y="2950860"/>
            <a:ext cx="911071" cy="41492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5FEDD24C-571A-5247-88AB-F2BE945EDA2E}"/>
              </a:ext>
            </a:extLst>
          </p:cNvPr>
          <p:cNvCxnSpPr>
            <a:cxnSpLocks/>
            <a:stCxn id="110" idx="0"/>
            <a:endCxn id="181" idx="2"/>
          </p:cNvCxnSpPr>
          <p:nvPr/>
        </p:nvCxnSpPr>
        <p:spPr>
          <a:xfrm flipH="1" flipV="1">
            <a:off x="7295941" y="2950860"/>
            <a:ext cx="2194233" cy="41899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BF187DDE-C3D0-3047-B1EF-B9F82482C5D3}"/>
              </a:ext>
            </a:extLst>
          </p:cNvPr>
          <p:cNvCxnSpPr>
            <a:cxnSpLocks/>
            <a:stCxn id="6" idx="0"/>
            <a:endCxn id="206" idx="2"/>
          </p:cNvCxnSpPr>
          <p:nvPr/>
        </p:nvCxnSpPr>
        <p:spPr>
          <a:xfrm flipH="1" flipV="1">
            <a:off x="5467531" y="2947465"/>
            <a:ext cx="358087" cy="1163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F937E162-B164-AE4F-9AF1-1C6B37E6B308}"/>
              </a:ext>
            </a:extLst>
          </p:cNvPr>
          <p:cNvCxnSpPr>
            <a:cxnSpLocks/>
            <a:stCxn id="6" idx="0"/>
            <a:endCxn id="37" idx="2"/>
          </p:cNvCxnSpPr>
          <p:nvPr/>
        </p:nvCxnSpPr>
        <p:spPr>
          <a:xfrm flipV="1">
            <a:off x="5825618" y="2950860"/>
            <a:ext cx="507971" cy="115980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TextBox 280">
            <a:extLst>
              <a:ext uri="{FF2B5EF4-FFF2-40B4-BE49-F238E27FC236}">
                <a16:creationId xmlns:a16="http://schemas.microsoft.com/office/drawing/2014/main" id="{32B574CE-93CD-9648-92F8-CD1DB3E43F3A}"/>
              </a:ext>
            </a:extLst>
          </p:cNvPr>
          <p:cNvSpPr txBox="1"/>
          <p:nvPr/>
        </p:nvSpPr>
        <p:spPr>
          <a:xfrm>
            <a:off x="7036619" y="2035478"/>
            <a:ext cx="220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+mj-lt"/>
              </a:rPr>
              <a:t> Syntactic embedding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9666733E-2175-A249-9B9D-902519D52D19}"/>
              </a:ext>
            </a:extLst>
          </p:cNvPr>
          <p:cNvSpPr txBox="1"/>
          <p:nvPr/>
        </p:nvSpPr>
        <p:spPr>
          <a:xfrm>
            <a:off x="5586578" y="1510730"/>
            <a:ext cx="6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+mj-lt"/>
              </a:rPr>
              <a:t>score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2BAF594-411E-D24B-B4C7-53CE8EB9DC10}"/>
              </a:ext>
            </a:extLst>
          </p:cNvPr>
          <p:cNvSpPr/>
          <p:nvPr/>
        </p:nvSpPr>
        <p:spPr>
          <a:xfrm>
            <a:off x="7961905" y="3365786"/>
            <a:ext cx="490214" cy="30456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cos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510DAD5-76FA-FE43-A70A-46B5678D47B0}"/>
              </a:ext>
            </a:extLst>
          </p:cNvPr>
          <p:cNvSpPr/>
          <p:nvPr/>
        </p:nvSpPr>
        <p:spPr>
          <a:xfrm>
            <a:off x="9245067" y="3369853"/>
            <a:ext cx="490214" cy="30456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cos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73BCFCD-D529-4A47-B227-03BB57515D87}"/>
              </a:ext>
            </a:extLst>
          </p:cNvPr>
          <p:cNvSpPr/>
          <p:nvPr/>
        </p:nvSpPr>
        <p:spPr>
          <a:xfrm>
            <a:off x="3161906" y="3408865"/>
            <a:ext cx="499254" cy="2846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cos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B68177-0962-BF4F-820D-079E35B46375}"/>
              </a:ext>
            </a:extLst>
          </p:cNvPr>
          <p:cNvSpPr/>
          <p:nvPr/>
        </p:nvSpPr>
        <p:spPr>
          <a:xfrm>
            <a:off x="1986630" y="3511786"/>
            <a:ext cx="498376" cy="28615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cos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F402030E-9732-544D-B33D-2A0625E57880}"/>
              </a:ext>
            </a:extLst>
          </p:cNvPr>
          <p:cNvSpPr/>
          <p:nvPr/>
        </p:nvSpPr>
        <p:spPr>
          <a:xfrm>
            <a:off x="5051604" y="2736758"/>
            <a:ext cx="831853" cy="210707"/>
          </a:xfrm>
          <a:prstGeom prst="rect">
            <a:avLst/>
          </a:prstGeom>
          <a:solidFill>
            <a:srgbClr val="B58D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B3A86310-3CEB-B141-BDB3-B7B676805FAC}"/>
                  </a:ext>
                </a:extLst>
              </p:cNvPr>
              <p:cNvSpPr/>
              <p:nvPr/>
            </p:nvSpPr>
            <p:spPr>
              <a:xfrm>
                <a:off x="6783720" y="2736923"/>
                <a:ext cx="1024442" cy="213937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Next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20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2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B3A86310-3CEB-B141-BDB3-B7B676805F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720" y="2736923"/>
                <a:ext cx="1024442" cy="213937"/>
              </a:xfrm>
              <a:prstGeom prst="rect">
                <a:avLst/>
              </a:prstGeom>
              <a:blipFill>
                <a:blip r:embed="rId11"/>
                <a:stretch>
                  <a:fillRect t="-17647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FD360AD-7ED8-2E4B-96E0-1827D264F775}"/>
              </a:ext>
            </a:extLst>
          </p:cNvPr>
          <p:cNvCxnSpPr>
            <a:cxnSpLocks/>
            <a:stCxn id="37" idx="0"/>
            <a:endCxn id="281" idx="2"/>
          </p:cNvCxnSpPr>
          <p:nvPr/>
        </p:nvCxnSpPr>
        <p:spPr>
          <a:xfrm flipV="1">
            <a:off x="6333589" y="2404810"/>
            <a:ext cx="1807254" cy="33194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5C4FB98-BA0D-3C43-96CC-429748C34972}"/>
              </a:ext>
            </a:extLst>
          </p:cNvPr>
          <p:cNvCxnSpPr>
            <a:cxnSpLocks/>
            <a:stCxn id="26" idx="0"/>
            <a:endCxn id="96" idx="2"/>
          </p:cNvCxnSpPr>
          <p:nvPr/>
        </p:nvCxnSpPr>
        <p:spPr>
          <a:xfrm flipH="1" flipV="1">
            <a:off x="3297047" y="2404810"/>
            <a:ext cx="1307250" cy="3322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F2B6BA0A-6A60-5945-B2E4-C36A490BE418}"/>
              </a:ext>
            </a:extLst>
          </p:cNvPr>
          <p:cNvSpPr txBox="1"/>
          <p:nvPr/>
        </p:nvSpPr>
        <p:spPr>
          <a:xfrm>
            <a:off x="2258138" y="2035478"/>
            <a:ext cx="2077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+mj-lt"/>
              </a:rPr>
              <a:t> Context embedding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3ED62AB-EE46-C14B-873A-7E61E485EBBA}"/>
              </a:ext>
            </a:extLst>
          </p:cNvPr>
          <p:cNvSpPr/>
          <p:nvPr/>
        </p:nvSpPr>
        <p:spPr>
          <a:xfrm>
            <a:off x="1462744" y="5529424"/>
            <a:ext cx="815009" cy="196850"/>
          </a:xfrm>
          <a:prstGeom prst="rect">
            <a:avLst/>
          </a:prstGeom>
          <a:solidFill>
            <a:srgbClr val="B58D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  <a:latin typeface="+mj-lt"/>
              </a:rPr>
              <a:t>CNN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FD6890-D4B1-244A-9DB6-90BDC59B9024}"/>
              </a:ext>
            </a:extLst>
          </p:cNvPr>
          <p:cNvSpPr txBox="1"/>
          <p:nvPr/>
        </p:nvSpPr>
        <p:spPr>
          <a:xfrm>
            <a:off x="2414652" y="5443183"/>
            <a:ext cx="1946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be replaced by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D277FD-2FFF-D44D-9751-B73D16DBE45C}"/>
              </a:ext>
            </a:extLst>
          </p:cNvPr>
          <p:cNvGrpSpPr/>
          <p:nvPr/>
        </p:nvGrpSpPr>
        <p:grpSpPr>
          <a:xfrm>
            <a:off x="4377712" y="5443183"/>
            <a:ext cx="830155" cy="369332"/>
            <a:chOff x="6893761" y="5733481"/>
            <a:chExt cx="830155" cy="3693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2640400-6DB1-7841-9D96-A66BE53C8748}"/>
                </a:ext>
              </a:extLst>
            </p:cNvPr>
            <p:cNvSpPr/>
            <p:nvPr/>
          </p:nvSpPr>
          <p:spPr>
            <a:xfrm>
              <a:off x="6893761" y="5812514"/>
              <a:ext cx="830155" cy="210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5B4CAA-504B-874E-B739-8EA8A3757C03}"/>
                </a:ext>
              </a:extLst>
            </p:cNvPr>
            <p:cNvSpPr/>
            <p:nvPr/>
          </p:nvSpPr>
          <p:spPr>
            <a:xfrm>
              <a:off x="6960826" y="5733481"/>
              <a:ext cx="6960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</a:rPr>
                <a:t>LSTM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6CBCB9C-37C5-E74B-B537-5940C84F53BA}"/>
              </a:ext>
            </a:extLst>
          </p:cNvPr>
          <p:cNvGrpSpPr/>
          <p:nvPr/>
        </p:nvGrpSpPr>
        <p:grpSpPr>
          <a:xfrm>
            <a:off x="5717761" y="5442664"/>
            <a:ext cx="830155" cy="369332"/>
            <a:chOff x="6893761" y="5733481"/>
            <a:chExt cx="830155" cy="369332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056D22-7B8E-C448-ACB4-054D305176A3}"/>
                </a:ext>
              </a:extLst>
            </p:cNvPr>
            <p:cNvSpPr/>
            <p:nvPr/>
          </p:nvSpPr>
          <p:spPr>
            <a:xfrm>
              <a:off x="6893761" y="5812514"/>
              <a:ext cx="830155" cy="21051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7B49969-0CB3-0249-AB6C-13AC7B1AA4DB}"/>
                </a:ext>
              </a:extLst>
            </p:cNvPr>
            <p:cNvSpPr/>
            <p:nvPr/>
          </p:nvSpPr>
          <p:spPr>
            <a:xfrm>
              <a:off x="6960826" y="5733481"/>
              <a:ext cx="6030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</a:rPr>
                <a:t>GRU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5205D0D-F8E9-B640-8368-03BDCE924874}"/>
              </a:ext>
            </a:extLst>
          </p:cNvPr>
          <p:cNvSpPr/>
          <p:nvPr/>
        </p:nvSpPr>
        <p:spPr>
          <a:xfrm>
            <a:off x="5269492" y="5443183"/>
            <a:ext cx="386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419096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96580881-6EF3-894D-B78F-D681FB70C712}"/>
              </a:ext>
            </a:extLst>
          </p:cNvPr>
          <p:cNvSpPr/>
          <p:nvPr/>
        </p:nvSpPr>
        <p:spPr>
          <a:xfrm>
            <a:off x="5927572" y="497944"/>
            <a:ext cx="3454970" cy="1413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2D518-76B8-0246-BC04-2360EDCEF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586" y="99393"/>
            <a:ext cx="1182413" cy="1530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7BC069-B2FA-DD49-B43A-F09FE1A94B93}"/>
              </a:ext>
            </a:extLst>
          </p:cNvPr>
          <p:cNvSpPr/>
          <p:nvPr/>
        </p:nvSpPr>
        <p:spPr>
          <a:xfrm>
            <a:off x="3896776" y="2064543"/>
            <a:ext cx="1488170" cy="636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Extract Text</a:t>
            </a:r>
          </a:p>
          <a:p>
            <a:pPr algn="ctr"/>
            <a:r>
              <a:rPr lang="en-US" i="1" dirty="0">
                <a:latin typeface="+mj-lt"/>
              </a:rPr>
              <a:t>GROBID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3C1D58-583B-F145-AF10-B02C8D59C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09" y="848468"/>
            <a:ext cx="749090" cy="742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3296A6-5B96-0649-BECC-6B2691954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081" y="3034750"/>
            <a:ext cx="1182413" cy="1530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63B9B260-0C82-4948-9B45-3E5D2DB3AEB4}"/>
              </a:ext>
            </a:extLst>
          </p:cNvPr>
          <p:cNvSpPr/>
          <p:nvPr/>
        </p:nvSpPr>
        <p:spPr>
          <a:xfrm>
            <a:off x="4012096" y="3139454"/>
            <a:ext cx="1244276" cy="1485554"/>
          </a:xfrm>
          <a:prstGeom prst="snip1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88E157-9974-9149-97BD-89ECEE0E4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005" y="3758750"/>
            <a:ext cx="831367" cy="831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F6EE81E-941C-1E40-95A3-1573223E933B}"/>
              </a:ext>
            </a:extLst>
          </p:cNvPr>
          <p:cNvSpPr/>
          <p:nvPr/>
        </p:nvSpPr>
        <p:spPr>
          <a:xfrm>
            <a:off x="3609151" y="5004181"/>
            <a:ext cx="2050166" cy="572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Parse Text</a:t>
            </a:r>
          </a:p>
          <a:p>
            <a:pPr algn="ctr"/>
            <a:r>
              <a:rPr lang="en-US" i="1" dirty="0" err="1">
                <a:latin typeface="+mj-lt"/>
              </a:rPr>
              <a:t>StanfordCoreNLP</a:t>
            </a:r>
            <a:endParaRPr lang="en-US" i="1" dirty="0">
              <a:latin typeface="+mj-l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DF7C93-8F68-2443-95FA-B7D1306989D0}"/>
              </a:ext>
            </a:extLst>
          </p:cNvPr>
          <p:cNvCxnSpPr>
            <a:cxnSpLocks/>
            <a:stCxn id="11" idx="1"/>
            <a:endCxn id="19" idx="0"/>
          </p:cNvCxnSpPr>
          <p:nvPr/>
        </p:nvCxnSpPr>
        <p:spPr>
          <a:xfrm>
            <a:off x="4634234" y="4625008"/>
            <a:ext cx="0" cy="37917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751079E-E300-E747-9F48-5452FBF1F028}"/>
              </a:ext>
            </a:extLst>
          </p:cNvPr>
          <p:cNvCxnSpPr>
            <a:cxnSpLocks/>
            <a:stCxn id="21" idx="2"/>
            <a:endCxn id="63" idx="0"/>
          </p:cNvCxnSpPr>
          <p:nvPr/>
        </p:nvCxnSpPr>
        <p:spPr>
          <a:xfrm rot="5400000" flipH="1" flipV="1">
            <a:off x="3135472" y="1996705"/>
            <a:ext cx="6018346" cy="3020823"/>
          </a:xfrm>
          <a:prstGeom prst="bentConnector5">
            <a:avLst>
              <a:gd name="adj1" fmla="val -3798"/>
              <a:gd name="adj2" fmla="val 38374"/>
              <a:gd name="adj3" fmla="val 103798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62E97D4-8CE3-5448-BAE1-1EDF36C3F40D}"/>
              </a:ext>
            </a:extLst>
          </p:cNvPr>
          <p:cNvCxnSpPr>
            <a:cxnSpLocks/>
            <a:stCxn id="8" idx="2"/>
            <a:endCxn id="11" idx="3"/>
          </p:cNvCxnSpPr>
          <p:nvPr/>
        </p:nvCxnSpPr>
        <p:spPr>
          <a:xfrm flipH="1">
            <a:off x="4634234" y="2700647"/>
            <a:ext cx="6627" cy="43880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5404C78-F9C6-4C4E-B341-AAB1C872A85D}"/>
              </a:ext>
            </a:extLst>
          </p:cNvPr>
          <p:cNvCxnSpPr>
            <a:cxnSpLocks/>
            <a:stCxn id="6" idx="1"/>
            <a:endCxn id="8" idx="0"/>
          </p:cNvCxnSpPr>
          <p:nvPr/>
        </p:nvCxnSpPr>
        <p:spPr>
          <a:xfrm flipH="1">
            <a:off x="4640861" y="1630017"/>
            <a:ext cx="27815" cy="43452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7099999-940B-A840-BAF6-4D7E9F3565DD}"/>
              </a:ext>
            </a:extLst>
          </p:cNvPr>
          <p:cNvSpPr/>
          <p:nvPr/>
        </p:nvSpPr>
        <p:spPr>
          <a:xfrm>
            <a:off x="3609151" y="5943648"/>
            <a:ext cx="2050166" cy="572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Sentence Labeling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E9EB3C-62B3-6641-A82D-F27D9B0A23AE}"/>
              </a:ext>
            </a:extLst>
          </p:cNvPr>
          <p:cNvSpPr/>
          <p:nvPr/>
        </p:nvSpPr>
        <p:spPr>
          <a:xfrm>
            <a:off x="6153357" y="1384860"/>
            <a:ext cx="1025083" cy="33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syntax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96DDA4-76C4-AB43-A0EC-96430634AF65}"/>
              </a:ext>
            </a:extLst>
          </p:cNvPr>
          <p:cNvSpPr/>
          <p:nvPr/>
        </p:nvSpPr>
        <p:spPr>
          <a:xfrm>
            <a:off x="8200462" y="1395403"/>
            <a:ext cx="1025083" cy="33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semantic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D0D6EC-2911-834F-8F88-85154140FBD9}"/>
              </a:ext>
            </a:extLst>
          </p:cNvPr>
          <p:cNvSpPr/>
          <p:nvPr/>
        </p:nvSpPr>
        <p:spPr>
          <a:xfrm>
            <a:off x="7175380" y="1384860"/>
            <a:ext cx="1025083" cy="33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context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5BAB67-97EA-F247-BFDB-1F7128F234B4}"/>
              </a:ext>
            </a:extLst>
          </p:cNvPr>
          <p:cNvSpPr/>
          <p:nvPr/>
        </p:nvSpPr>
        <p:spPr>
          <a:xfrm>
            <a:off x="6361047" y="2299951"/>
            <a:ext cx="2584174" cy="13709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 dirty="0">
              <a:latin typeface="+mj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3D3029-7506-1445-BC2A-403AAA05D94B}"/>
              </a:ext>
            </a:extLst>
          </p:cNvPr>
          <p:cNvSpPr/>
          <p:nvPr/>
        </p:nvSpPr>
        <p:spPr>
          <a:xfrm>
            <a:off x="6637281" y="2395694"/>
            <a:ext cx="2050166" cy="437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Sentence Selection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8B2296-8E31-EA4C-BC52-B4D4BF165F0C}"/>
              </a:ext>
            </a:extLst>
          </p:cNvPr>
          <p:cNvSpPr/>
          <p:nvPr/>
        </p:nvSpPr>
        <p:spPr>
          <a:xfrm>
            <a:off x="6643691" y="3127525"/>
            <a:ext cx="1025083" cy="33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ILP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5B69684-8730-E443-BFDB-CC7C9C55F083}"/>
              </a:ext>
            </a:extLst>
          </p:cNvPr>
          <p:cNvSpPr/>
          <p:nvPr/>
        </p:nvSpPr>
        <p:spPr>
          <a:xfrm>
            <a:off x="7665714" y="3127525"/>
            <a:ext cx="1025083" cy="33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Greedy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DAAD679-3571-2546-AE70-4858C0B5610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4634234" y="5576823"/>
            <a:ext cx="0" cy="3668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16BCC2FD-2D90-1849-A569-CDFCD3C7F700}"/>
              </a:ext>
            </a:extLst>
          </p:cNvPr>
          <p:cNvSpPr/>
          <p:nvPr/>
        </p:nvSpPr>
        <p:spPr>
          <a:xfrm>
            <a:off x="6507865" y="3952473"/>
            <a:ext cx="2298209" cy="5375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Phrase extraction </a:t>
            </a:r>
          </a:p>
          <a:p>
            <a:pPr algn="ctr"/>
            <a:r>
              <a:rPr lang="en-US" i="1" dirty="0">
                <a:latin typeface="+mj-lt"/>
              </a:rPr>
              <a:t>As bullet points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CD8E053-2C36-174F-A672-FC0BB463BA7B}"/>
              </a:ext>
            </a:extLst>
          </p:cNvPr>
          <p:cNvSpPr/>
          <p:nvPr/>
        </p:nvSpPr>
        <p:spPr>
          <a:xfrm>
            <a:off x="6636640" y="4832717"/>
            <a:ext cx="2050166" cy="546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Slide generation</a:t>
            </a:r>
          </a:p>
          <a:p>
            <a:pPr algn="ctr"/>
            <a:r>
              <a:rPr lang="en-US" i="1" dirty="0">
                <a:latin typeface="+mj-lt"/>
              </a:rPr>
              <a:t>Title setting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5AC18C-F3D8-8246-A801-3AF4AB1B1C5E}"/>
              </a:ext>
            </a:extLst>
          </p:cNvPr>
          <p:cNvCxnSpPr>
            <a:cxnSpLocks/>
            <a:stCxn id="63" idx="2"/>
            <a:endCxn id="30" idx="0"/>
          </p:cNvCxnSpPr>
          <p:nvPr/>
        </p:nvCxnSpPr>
        <p:spPr>
          <a:xfrm flipH="1">
            <a:off x="7653134" y="1910946"/>
            <a:ext cx="1923" cy="38900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FFB2E-9955-DB42-AFEF-901A5794F1CF}"/>
              </a:ext>
            </a:extLst>
          </p:cNvPr>
          <p:cNvCxnSpPr>
            <a:cxnSpLocks/>
            <a:stCxn id="30" idx="2"/>
            <a:endCxn id="44" idx="0"/>
          </p:cNvCxnSpPr>
          <p:nvPr/>
        </p:nvCxnSpPr>
        <p:spPr>
          <a:xfrm>
            <a:off x="7653134" y="3670854"/>
            <a:ext cx="3836" cy="2816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537A6A8-D7D7-8649-A947-7B72060B8028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>
            <a:off x="7656970" y="4489977"/>
            <a:ext cx="4753" cy="3427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FED578A5-C9C8-DD47-99B1-EB4A93908509}"/>
              </a:ext>
            </a:extLst>
          </p:cNvPr>
          <p:cNvSpPr/>
          <p:nvPr/>
        </p:nvSpPr>
        <p:spPr>
          <a:xfrm>
            <a:off x="4074353" y="99392"/>
            <a:ext cx="1188645" cy="1530625"/>
          </a:xfrm>
          <a:prstGeom prst="snip1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>
              <a:latin typeface="+mj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1AB8B94-853F-FA45-BBF1-E91C6246E8F4}"/>
              </a:ext>
            </a:extLst>
          </p:cNvPr>
          <p:cNvSpPr/>
          <p:nvPr/>
        </p:nvSpPr>
        <p:spPr>
          <a:xfrm>
            <a:off x="6703541" y="633151"/>
            <a:ext cx="2050166" cy="437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Sentence Scoring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2C29BE-F762-8142-B5C3-72624294CF81}"/>
              </a:ext>
            </a:extLst>
          </p:cNvPr>
          <p:cNvSpPr txBox="1"/>
          <p:nvPr/>
        </p:nvSpPr>
        <p:spPr>
          <a:xfrm>
            <a:off x="364788" y="870624"/>
            <a:ext cx="28692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Processing flowchart of our approach</a:t>
            </a:r>
          </a:p>
        </p:txBody>
      </p:sp>
    </p:spTree>
    <p:extLst>
      <p:ext uri="{BB962C8B-B14F-4D97-AF65-F5344CB8AC3E}">
        <p14:creationId xmlns:p14="http://schemas.microsoft.com/office/powerpoint/2010/main" val="361809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D5DB40-006E-6D4A-B38B-ACECD7E4A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Sentence selection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70CC127-0429-4344-9A5F-FB3CBE038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77285"/>
            <a:ext cx="5369155" cy="709201"/>
          </a:xfrm>
        </p:spPr>
        <p:txBody>
          <a:bodyPr>
            <a:normAutofit/>
          </a:bodyPr>
          <a:lstStyle/>
          <a:p>
            <a:r>
              <a:rPr lang="en-US" dirty="0"/>
              <a:t>Integer Linear Programming (ILP):</a:t>
            </a:r>
          </a:p>
          <a:p>
            <a:pPr lvl="1">
              <a:buFont typeface="Wingdings" pitchFamily="2" charset="2"/>
              <a:buChar char="ü"/>
            </a:pPr>
            <a:endParaRPr lang="en-US" dirty="0"/>
          </a:p>
          <a:p>
            <a:pPr lvl="1">
              <a:buFont typeface="Wingdings" pitchFamily="2" charset="2"/>
              <a:buChar char="ü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76B69E-DCF7-A54B-98A8-48B5A83C9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682" y="3333294"/>
            <a:ext cx="3908840" cy="16242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E2686F-CA26-E24E-9E56-ADE720A27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575" y="4957548"/>
            <a:ext cx="2583053" cy="5759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C7B4AF2-37CE-DC4A-8E51-1BBEE056CDF6}"/>
                  </a:ext>
                </a:extLst>
              </p:cNvPr>
              <p:cNvSpPr txBox="1"/>
              <p:nvPr/>
            </p:nvSpPr>
            <p:spPr>
              <a:xfrm>
                <a:off x="1332580" y="4145421"/>
                <a:ext cx="728968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sentence scores generated by MLP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binary variable showing whether sentence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selected for the summary or not.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(length) is the number of characters in sentence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C7B4AF2-37CE-DC4A-8E51-1BBEE056C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580" y="4145421"/>
                <a:ext cx="7289681" cy="1477328"/>
              </a:xfrm>
              <a:prstGeom prst="rect">
                <a:avLst/>
              </a:prstGeom>
              <a:blipFill>
                <a:blip r:embed="rId4"/>
                <a:stretch>
                  <a:fillRect l="-522" t="-847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C474B07-C2E0-3F46-B344-92A93F044E17}"/>
              </a:ext>
            </a:extLst>
          </p:cNvPr>
          <p:cNvSpPr txBox="1"/>
          <p:nvPr/>
        </p:nvSpPr>
        <p:spPr>
          <a:xfrm>
            <a:off x="838200" y="1515182"/>
            <a:ext cx="93508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Greedy: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Rank the sentences based on predicted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Add sentences to the summary until length reaches the maximum allowed range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Sentences are added as long as their bi-gram overlap with existing summary is less than a threshold.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74341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6233-BE1D-1A43-A525-E56B0955B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1466D-99D7-8140-94F0-C343157FE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03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Evaluation metric:</a:t>
            </a:r>
          </a:p>
          <a:p>
            <a:pPr lvl="1"/>
            <a:r>
              <a:rPr lang="en-US" dirty="0"/>
              <a:t>Shared tokens between automatically generated slides and author made slides </a:t>
            </a:r>
          </a:p>
          <a:p>
            <a:pPr lvl="1"/>
            <a:r>
              <a:rPr lang="en-US" dirty="0"/>
              <a:t>ROUGE evaluation metric: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ROUGE-L is based on the Longest Common Sub-sequence (LCS).</a:t>
            </a:r>
          </a:p>
          <a:p>
            <a:pPr lvl="1"/>
            <a:r>
              <a:rPr lang="en-US" dirty="0"/>
              <a:t>ROUGE-W is Weighted LCS to differentiate LCSs of different spatial relations. </a:t>
            </a:r>
          </a:p>
          <a:p>
            <a:pPr lvl="2"/>
            <a:r>
              <a:rPr lang="en-US" dirty="0"/>
              <a:t>ROUGE-W gives more weight to the sequences that are spatially closer to each other. </a:t>
            </a:r>
          </a:p>
          <a:p>
            <a:pPr lvl="2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2639C2-63B9-C148-94F2-9D68352B6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108" y="3559629"/>
            <a:ext cx="4195551" cy="9973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C3321B-A825-9442-8208-69D245057DFE}"/>
                  </a:ext>
                </a:extLst>
              </p:cNvPr>
              <p:cNvSpPr txBox="1"/>
              <p:nvPr/>
            </p:nvSpPr>
            <p:spPr>
              <a:xfrm>
                <a:off x="6248399" y="3690743"/>
                <a:ext cx="3664145" cy="735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𝑅𝑒𝑓𝑒𝑟𝑒𝑛𝑐𝑒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𝐶𝑜𝑢𝑛𝑡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match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𝑅𝑒𝑓𝑒𝑟𝑒𝑛𝑐𝑒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𝐶𝑜𝑢𝑛𝑡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C3321B-A825-9442-8208-69D245057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399" y="3690743"/>
                <a:ext cx="3664145" cy="735073"/>
              </a:xfrm>
              <a:prstGeom prst="rect">
                <a:avLst/>
              </a:prstGeom>
              <a:blipFill>
                <a:blip r:embed="rId3"/>
                <a:stretch>
                  <a:fillRect t="-58621" b="-8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390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8511C-6029-B445-B817-526E86759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1A9070-6313-4648-BE50-D46C750AD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491" y="2125402"/>
            <a:ext cx="9764049" cy="36158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577710-6C94-4947-A253-8C1F7ED6F46B}"/>
              </a:ext>
            </a:extLst>
          </p:cNvPr>
          <p:cNvSpPr/>
          <p:nvPr/>
        </p:nvSpPr>
        <p:spPr>
          <a:xfrm>
            <a:off x="1499015" y="5291528"/>
            <a:ext cx="9158991" cy="31479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EFD64-A6E5-A84C-86C7-7FF4EA8B3BA3}"/>
              </a:ext>
            </a:extLst>
          </p:cNvPr>
          <p:cNvSpPr/>
          <p:nvPr/>
        </p:nvSpPr>
        <p:spPr>
          <a:xfrm>
            <a:off x="1499014" y="5846544"/>
            <a:ext cx="915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A6A6A"/>
                </a:solidFill>
                <a:latin typeface="arial" panose="020B0604020202020204" pitchFamily="34" charset="0"/>
              </a:rPr>
              <a:t>MEAD</a:t>
            </a:r>
            <a:r>
              <a:rPr lang="en-US" dirty="0">
                <a:solidFill>
                  <a:srgbClr val="545454"/>
                </a:solidFill>
                <a:latin typeface="arial" panose="020B0604020202020204" pitchFamily="34" charset="0"/>
              </a:rPr>
              <a:t> is the publicly available platform for multilingual </a:t>
            </a:r>
            <a:r>
              <a:rPr lang="en-US" b="1" dirty="0">
                <a:solidFill>
                  <a:srgbClr val="6A6A6A"/>
                </a:solidFill>
                <a:latin typeface="arial" panose="020B0604020202020204" pitchFamily="34" charset="0"/>
              </a:rPr>
              <a:t>summarization</a:t>
            </a:r>
            <a:r>
              <a:rPr lang="en-US" dirty="0">
                <a:solidFill>
                  <a:srgbClr val="545454"/>
                </a:solidFill>
                <a:latin typeface="arial" panose="020B0604020202020204" pitchFamily="34" charset="0"/>
              </a:rPr>
              <a:t> and evaluation.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624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2CFC-1D22-1B4B-90BB-1D5EE2D61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Bullets in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0E764-6BCD-7844-8296-3C940E32B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09114" cy="4351338"/>
          </a:xfrm>
        </p:spPr>
        <p:txBody>
          <a:bodyPr>
            <a:normAutofit/>
          </a:bodyPr>
          <a:lstStyle/>
          <a:p>
            <a:r>
              <a:rPr lang="en-US" dirty="0"/>
              <a:t>Bullet points are noun phrases or shortened versions of sentences.</a:t>
            </a:r>
          </a:p>
          <a:p>
            <a:r>
              <a:rPr lang="en-US" dirty="0"/>
              <a:t>Some slides may contain second-level bullet points for further breakdowns.</a:t>
            </a:r>
          </a:p>
          <a:p>
            <a:r>
              <a:rPr lang="en-US" dirty="0"/>
              <a:t>Less than 8% of the content is covered in third-level bullets. </a:t>
            </a:r>
          </a:p>
          <a:p>
            <a:r>
              <a:rPr lang="en-US" dirty="0"/>
              <a:t>Each level-1 bullet includes 2 second-level bullets.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35406C-9D9A-D645-AB04-58B4C82AC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035318"/>
              </p:ext>
            </p:extLst>
          </p:nvPr>
        </p:nvGraphicFramePr>
        <p:xfrm>
          <a:off x="8520956" y="2286000"/>
          <a:ext cx="3300930" cy="2590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3636">
                  <a:extLst>
                    <a:ext uri="{9D8B030D-6E8A-4147-A177-3AD203B41FA5}">
                      <a16:colId xmlns:a16="http://schemas.microsoft.com/office/drawing/2014/main" val="4251889742"/>
                    </a:ext>
                  </a:extLst>
                </a:gridCol>
                <a:gridCol w="1877294">
                  <a:extLst>
                    <a:ext uri="{9D8B030D-6E8A-4147-A177-3AD203B41FA5}">
                      <a16:colId xmlns:a16="http://schemas.microsoft.com/office/drawing/2014/main" val="19244302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Average number of words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223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10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Level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510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Level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389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One slide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294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473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7902F-D6A8-9444-AB81-747EA9C54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Noun Phrase Extraction and Slide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60212-DFA5-F546-AC44-AD5AE8A83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24241" cy="460670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Title setting:</a:t>
            </a:r>
          </a:p>
          <a:p>
            <a:pPr lvl="1"/>
            <a:r>
              <a:rPr lang="en-US" dirty="0"/>
              <a:t>Title of each slide is the section heading of the first sentence in the slides.</a:t>
            </a:r>
          </a:p>
          <a:p>
            <a:r>
              <a:rPr lang="en-US" dirty="0"/>
              <a:t>The content of the slides will be covered in first and second level bullet points</a:t>
            </a:r>
          </a:p>
          <a:p>
            <a:pPr lvl="1"/>
            <a:r>
              <a:rPr lang="en-US" dirty="0"/>
              <a:t>First level bullet points</a:t>
            </a:r>
          </a:p>
          <a:p>
            <a:pPr lvl="2"/>
            <a:r>
              <a:rPr lang="en-US" b="1" dirty="0"/>
              <a:t>Noun phrases </a:t>
            </a:r>
            <a:r>
              <a:rPr lang="en-US" dirty="0"/>
              <a:t>are extracted from selected sentences and ranked based on the average frequency of their tokens</a:t>
            </a:r>
          </a:p>
          <a:p>
            <a:pPr lvl="2"/>
            <a:r>
              <a:rPr lang="en-US" dirty="0"/>
              <a:t>Some of the noun phrases are removed from the candidate set if: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They have more than 10 tokens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They have only 1 token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Their DF is higher than 10 ( such as ”the model”)</a:t>
            </a:r>
          </a:p>
          <a:p>
            <a:pPr lvl="1"/>
            <a:r>
              <a:rPr lang="en-US" dirty="0"/>
              <a:t>Second level bullet points</a:t>
            </a:r>
          </a:p>
          <a:p>
            <a:pPr lvl="2"/>
            <a:r>
              <a:rPr lang="en-US" dirty="0"/>
              <a:t>Selected sentences are second level bullet points</a:t>
            </a:r>
          </a:p>
          <a:p>
            <a:r>
              <a:rPr lang="en-US" dirty="0"/>
              <a:t>Verbose Slides:</a:t>
            </a:r>
          </a:p>
          <a:p>
            <a:pPr lvl="1"/>
            <a:r>
              <a:rPr lang="en-US" dirty="0"/>
              <a:t>If a slide is too verbose, it is split in to two distinct slides with same title and topic.</a:t>
            </a:r>
          </a:p>
          <a:p>
            <a:pPr lvl="1"/>
            <a:r>
              <a:rPr lang="en-US" dirty="0"/>
              <a:t>Maximum of 4 sentences are allowed per slide. </a:t>
            </a:r>
          </a:p>
        </p:txBody>
      </p:sp>
    </p:spTree>
    <p:extLst>
      <p:ext uri="{BB962C8B-B14F-4D97-AF65-F5344CB8AC3E}">
        <p14:creationId xmlns:p14="http://schemas.microsoft.com/office/powerpoint/2010/main" val="3801431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2EFB4-9A2B-E541-A917-99C2D2FA6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087" y="189906"/>
            <a:ext cx="2236076" cy="612337"/>
          </a:xfrm>
        </p:spPr>
        <p:txBody>
          <a:bodyPr>
            <a:noAutofit/>
          </a:bodyPr>
          <a:lstStyle/>
          <a:p>
            <a:r>
              <a:rPr lang="en-US" sz="3600" dirty="0"/>
              <a:t>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A026E-71D9-8E44-A1B6-3CA9A9065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832" y="871068"/>
            <a:ext cx="3685774" cy="2617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A876C7-0834-9A4B-AD5F-9B375FCA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798" y="974045"/>
            <a:ext cx="4310501" cy="28266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E3C5C-7C55-BC40-8302-C84DFA7C5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94" y="3702946"/>
            <a:ext cx="4080705" cy="29323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78C91E-67A4-894F-AF28-6C950716D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692" y="3877547"/>
            <a:ext cx="4228638" cy="27577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6989BF3-D2FB-DF44-85B2-88482C34E35C}"/>
              </a:ext>
            </a:extLst>
          </p:cNvPr>
          <p:cNvSpPr txBox="1"/>
          <p:nvPr/>
        </p:nvSpPr>
        <p:spPr>
          <a:xfrm>
            <a:off x="4848996" y="3333613"/>
            <a:ext cx="26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6F35A9-78DA-314C-9736-B3AAC4CF9C2D}"/>
              </a:ext>
            </a:extLst>
          </p:cNvPr>
          <p:cNvSpPr txBox="1"/>
          <p:nvPr/>
        </p:nvSpPr>
        <p:spPr>
          <a:xfrm>
            <a:off x="4897889" y="6122173"/>
            <a:ext cx="26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0E17E1-AF5D-D14F-B61E-919DC17CE416}"/>
              </a:ext>
            </a:extLst>
          </p:cNvPr>
          <p:cNvSpPr txBox="1"/>
          <p:nvPr/>
        </p:nvSpPr>
        <p:spPr>
          <a:xfrm>
            <a:off x="11342222" y="6342897"/>
            <a:ext cx="26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D0EDDF-BEF5-A34F-95E1-DDD238C0BF4F}"/>
              </a:ext>
            </a:extLst>
          </p:cNvPr>
          <p:cNvSpPr txBox="1"/>
          <p:nvPr/>
        </p:nvSpPr>
        <p:spPr>
          <a:xfrm>
            <a:off x="11180591" y="3338084"/>
            <a:ext cx="26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B00C62-8839-1441-AB71-EAD29BFC4759}"/>
              </a:ext>
            </a:extLst>
          </p:cNvPr>
          <p:cNvSpPr/>
          <p:nvPr/>
        </p:nvSpPr>
        <p:spPr>
          <a:xfrm>
            <a:off x="973685" y="3764350"/>
            <a:ext cx="4616669" cy="28308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41E657-55DE-DC4B-97DE-218184DF41C0}"/>
              </a:ext>
            </a:extLst>
          </p:cNvPr>
          <p:cNvSpPr/>
          <p:nvPr/>
        </p:nvSpPr>
        <p:spPr>
          <a:xfrm>
            <a:off x="6984125" y="3753364"/>
            <a:ext cx="4613574" cy="2958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833EF6-7D88-5E49-AED8-E99AD384C866}"/>
              </a:ext>
            </a:extLst>
          </p:cNvPr>
          <p:cNvSpPr/>
          <p:nvPr/>
        </p:nvSpPr>
        <p:spPr>
          <a:xfrm>
            <a:off x="974903" y="938439"/>
            <a:ext cx="4616669" cy="28308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AE93DF-9494-C44A-A35C-38B7EB23172D}"/>
              </a:ext>
            </a:extLst>
          </p:cNvPr>
          <p:cNvSpPr/>
          <p:nvPr/>
        </p:nvSpPr>
        <p:spPr>
          <a:xfrm>
            <a:off x="6984124" y="889084"/>
            <a:ext cx="4619574" cy="28568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480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E48F1-0F9B-7D4D-BB24-BEA5B1AD7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64D05-4100-7F4A-9713-950CC7ECE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sentences shorter for be suitable for slides</a:t>
            </a:r>
          </a:p>
          <a:p>
            <a:r>
              <a:rPr lang="en-US" dirty="0"/>
              <a:t>Add tables and figures</a:t>
            </a:r>
          </a:p>
          <a:p>
            <a:pPr lvl="1"/>
            <a:r>
              <a:rPr lang="en-US" dirty="0"/>
              <a:t>Extract images and charts </a:t>
            </a:r>
          </a:p>
          <a:p>
            <a:pPr lvl="1"/>
            <a:r>
              <a:rPr lang="en-US" dirty="0"/>
              <a:t>Add the appropriate context of the image to the slide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Try seq2seq models to avoid feature </a:t>
            </a:r>
            <a:r>
              <a:rPr lang="en-US"/>
              <a:t>engineering in </a:t>
            </a:r>
            <a:r>
              <a:rPr lang="en-US" dirty="0"/>
              <a:t>extraction process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E84679-18CD-C24C-85DF-6134E1B2C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142" y="1848302"/>
            <a:ext cx="3311678" cy="245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82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D9860-45E4-8647-914D-3D7A75E50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Papers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1D28F-971D-3541-85B1-722981553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Scientific papers are presented at conferences, interviews, classes, etc</a:t>
            </a:r>
            <a:r>
              <a:rPr lang="en-US" altLang="zh-CN" dirty="0"/>
              <a:t>.</a:t>
            </a:r>
            <a:endParaRPr lang="en-US" dirty="0"/>
          </a:p>
          <a:p>
            <a:r>
              <a:rPr lang="en-US" dirty="0"/>
              <a:t>Scientific papers usually have significant </a:t>
            </a:r>
            <a:r>
              <a:rPr lang="en-US" altLang="zh-CN" dirty="0"/>
              <a:t>amount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dirty="0"/>
              <a:t>text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en-US" dirty="0"/>
              <a:t>Summarizing the main concepts of scientific papers helps the audiences understand the paper</a:t>
            </a:r>
          </a:p>
          <a:p>
            <a:r>
              <a:rPr lang="en-US" dirty="0"/>
              <a:t>Automatic slide generation</a:t>
            </a:r>
          </a:p>
          <a:p>
            <a:pPr lvl="1"/>
            <a:r>
              <a:rPr lang="en-US" dirty="0"/>
              <a:t>Provides a good initial description of the work</a:t>
            </a:r>
          </a:p>
          <a:p>
            <a:pPr lvl="1"/>
            <a:r>
              <a:rPr lang="en-US" dirty="0"/>
              <a:t>Saves the presenter time</a:t>
            </a:r>
          </a:p>
          <a:p>
            <a:pPr lvl="1"/>
            <a:r>
              <a:rPr lang="en-US" dirty="0"/>
              <a:t>Saves readers’ time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4227CD-EB12-F44E-8869-BC13B32F5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822" y="3429000"/>
            <a:ext cx="3866710" cy="217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47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loud 85">
            <a:extLst>
              <a:ext uri="{FF2B5EF4-FFF2-40B4-BE49-F238E27FC236}">
                <a16:creationId xmlns:a16="http://schemas.microsoft.com/office/drawing/2014/main" id="{4C7BB539-8944-3342-A508-D51D692A1EDB}"/>
              </a:ext>
            </a:extLst>
          </p:cNvPr>
          <p:cNvSpPr/>
          <p:nvPr/>
        </p:nvSpPr>
        <p:spPr>
          <a:xfrm>
            <a:off x="-702841" y="2622396"/>
            <a:ext cx="3142377" cy="3754664"/>
          </a:xfrm>
          <a:prstGeom prst="cloud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4BFD4-EA38-0B4F-85E5-0454F73B4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834" y="365125"/>
            <a:ext cx="10515600" cy="1325563"/>
          </a:xfrm>
        </p:spPr>
        <p:txBody>
          <a:bodyPr/>
          <a:lstStyle/>
          <a:p>
            <a:r>
              <a:rPr lang="en-US" b="1" dirty="0"/>
              <a:t>Data Collection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05E7CD-41CC-4341-A4A5-A90C2A1BB1BF}"/>
              </a:ext>
            </a:extLst>
          </p:cNvPr>
          <p:cNvSpPr/>
          <p:nvPr/>
        </p:nvSpPr>
        <p:spPr>
          <a:xfrm>
            <a:off x="1295253" y="3908894"/>
            <a:ext cx="616689" cy="82934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248DB8-9BB5-5A4B-AECF-E0E69C9CE6FC}"/>
              </a:ext>
            </a:extLst>
          </p:cNvPr>
          <p:cNvSpPr/>
          <p:nvPr/>
        </p:nvSpPr>
        <p:spPr>
          <a:xfrm>
            <a:off x="1295253" y="3908893"/>
            <a:ext cx="616689" cy="14076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21A768-51F4-1645-B0A8-BDA0457011A8}"/>
              </a:ext>
            </a:extLst>
          </p:cNvPr>
          <p:cNvSpPr/>
          <p:nvPr/>
        </p:nvSpPr>
        <p:spPr>
          <a:xfrm>
            <a:off x="1447653" y="4061294"/>
            <a:ext cx="616689" cy="82934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ABEA0C-7764-BD4E-A566-053F873FD8C1}"/>
              </a:ext>
            </a:extLst>
          </p:cNvPr>
          <p:cNvSpPr/>
          <p:nvPr/>
        </p:nvSpPr>
        <p:spPr>
          <a:xfrm>
            <a:off x="1447653" y="4061293"/>
            <a:ext cx="616689" cy="14076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F05D94-33B5-D149-9367-F9487814613D}"/>
              </a:ext>
            </a:extLst>
          </p:cNvPr>
          <p:cNvSpPr/>
          <p:nvPr/>
        </p:nvSpPr>
        <p:spPr>
          <a:xfrm>
            <a:off x="244006" y="2935547"/>
            <a:ext cx="616689" cy="82934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BA4CC9-CCF8-BC44-B292-B7FE15B6891F}"/>
              </a:ext>
            </a:extLst>
          </p:cNvPr>
          <p:cNvSpPr/>
          <p:nvPr/>
        </p:nvSpPr>
        <p:spPr>
          <a:xfrm>
            <a:off x="244006" y="2935546"/>
            <a:ext cx="616689" cy="1407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98FE33-FF69-7A4A-8FB5-DDC6BDFE2FB3}"/>
              </a:ext>
            </a:extLst>
          </p:cNvPr>
          <p:cNvSpPr/>
          <p:nvPr/>
        </p:nvSpPr>
        <p:spPr>
          <a:xfrm>
            <a:off x="396406" y="3087947"/>
            <a:ext cx="616689" cy="82934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4331D8-820E-1446-80E0-1958F4E9F785}"/>
              </a:ext>
            </a:extLst>
          </p:cNvPr>
          <p:cNvSpPr/>
          <p:nvPr/>
        </p:nvSpPr>
        <p:spPr>
          <a:xfrm>
            <a:off x="396406" y="3087946"/>
            <a:ext cx="616689" cy="1407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38B027-CC59-834B-8561-FCD9EEECEAA1}"/>
              </a:ext>
            </a:extLst>
          </p:cNvPr>
          <p:cNvSpPr/>
          <p:nvPr/>
        </p:nvSpPr>
        <p:spPr>
          <a:xfrm>
            <a:off x="548806" y="3240347"/>
            <a:ext cx="616689" cy="82934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FA6F5C-4926-0949-AAFB-3799AB44B415}"/>
              </a:ext>
            </a:extLst>
          </p:cNvPr>
          <p:cNvSpPr/>
          <p:nvPr/>
        </p:nvSpPr>
        <p:spPr>
          <a:xfrm>
            <a:off x="548806" y="3240346"/>
            <a:ext cx="616689" cy="1407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C7CD7E-6A5F-0F49-8048-8A400493AA9A}"/>
              </a:ext>
            </a:extLst>
          </p:cNvPr>
          <p:cNvSpPr/>
          <p:nvPr/>
        </p:nvSpPr>
        <p:spPr>
          <a:xfrm>
            <a:off x="308157" y="4640390"/>
            <a:ext cx="616689" cy="82934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669925-C0A4-9141-A611-B2E6221FB472}"/>
              </a:ext>
            </a:extLst>
          </p:cNvPr>
          <p:cNvSpPr/>
          <p:nvPr/>
        </p:nvSpPr>
        <p:spPr>
          <a:xfrm>
            <a:off x="308157" y="4640389"/>
            <a:ext cx="616689" cy="1407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3FDB60-E540-B640-88FC-9B699F53B099}"/>
              </a:ext>
            </a:extLst>
          </p:cNvPr>
          <p:cNvSpPr/>
          <p:nvPr/>
        </p:nvSpPr>
        <p:spPr>
          <a:xfrm>
            <a:off x="460557" y="4792790"/>
            <a:ext cx="616689" cy="82934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669EB5-CA6C-B148-AD53-AA71A6DF0959}"/>
              </a:ext>
            </a:extLst>
          </p:cNvPr>
          <p:cNvSpPr/>
          <p:nvPr/>
        </p:nvSpPr>
        <p:spPr>
          <a:xfrm>
            <a:off x="460557" y="4792789"/>
            <a:ext cx="616689" cy="1407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582224-85DA-0649-A200-9F1F93CF28A5}"/>
              </a:ext>
            </a:extLst>
          </p:cNvPr>
          <p:cNvSpPr/>
          <p:nvPr/>
        </p:nvSpPr>
        <p:spPr>
          <a:xfrm>
            <a:off x="612957" y="4945190"/>
            <a:ext cx="616689" cy="82934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159A0F-7BA4-874A-95FA-F8FB52BDFFDE}"/>
              </a:ext>
            </a:extLst>
          </p:cNvPr>
          <p:cNvSpPr/>
          <p:nvPr/>
        </p:nvSpPr>
        <p:spPr>
          <a:xfrm>
            <a:off x="612957" y="4945189"/>
            <a:ext cx="616689" cy="1407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1F3A44-D663-7741-892F-10ED04D5AAE0}"/>
              </a:ext>
            </a:extLst>
          </p:cNvPr>
          <p:cNvSpPr txBox="1"/>
          <p:nvPr/>
        </p:nvSpPr>
        <p:spPr>
          <a:xfrm>
            <a:off x="2838819" y="4161174"/>
            <a:ext cx="905109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crawler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7319D59-0EC0-E245-8976-C79A851AF75C}"/>
              </a:ext>
            </a:extLst>
          </p:cNvPr>
          <p:cNvCxnSpPr>
            <a:cxnSpLocks/>
          </p:cNvCxnSpPr>
          <p:nvPr/>
        </p:nvCxnSpPr>
        <p:spPr>
          <a:xfrm>
            <a:off x="2369142" y="4313574"/>
            <a:ext cx="317277" cy="1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loud Callout 35">
            <a:extLst>
              <a:ext uri="{FF2B5EF4-FFF2-40B4-BE49-F238E27FC236}">
                <a16:creationId xmlns:a16="http://schemas.microsoft.com/office/drawing/2014/main" id="{B435122C-FCCB-C749-97B1-34903D6DE79F}"/>
              </a:ext>
            </a:extLst>
          </p:cNvPr>
          <p:cNvSpPr/>
          <p:nvPr/>
        </p:nvSpPr>
        <p:spPr>
          <a:xfrm>
            <a:off x="2407859" y="2233618"/>
            <a:ext cx="2523903" cy="899648"/>
          </a:xfrm>
          <a:prstGeom prst="cloudCallout">
            <a:avLst>
              <a:gd name="adj1" fmla="val -15835"/>
              <a:gd name="adj2" fmla="val 13802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Crawl web to collect paper-slide pairs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EE89C93-701C-8440-B358-E3A4F9D5561A}"/>
              </a:ext>
            </a:extLst>
          </p:cNvPr>
          <p:cNvCxnSpPr>
            <a:cxnSpLocks/>
          </p:cNvCxnSpPr>
          <p:nvPr/>
        </p:nvCxnSpPr>
        <p:spPr>
          <a:xfrm flipV="1">
            <a:off x="3896328" y="4362022"/>
            <a:ext cx="1035434" cy="1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B83EC2F-99C4-5141-8D00-0C46B9B693A2}"/>
              </a:ext>
            </a:extLst>
          </p:cNvPr>
          <p:cNvSpPr txBox="1"/>
          <p:nvPr/>
        </p:nvSpPr>
        <p:spPr>
          <a:xfrm>
            <a:off x="3743928" y="3995244"/>
            <a:ext cx="1322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1,200 paper-slides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99B08E-9DEA-9D49-931C-5D03EF3A60F5}"/>
              </a:ext>
            </a:extLst>
          </p:cNvPr>
          <p:cNvSpPr txBox="1"/>
          <p:nvPr/>
        </p:nvSpPr>
        <p:spPr>
          <a:xfrm>
            <a:off x="703779" y="2180177"/>
            <a:ext cx="618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3DDFCD-CAB6-2D4C-8A75-8A7669791C5A}"/>
              </a:ext>
            </a:extLst>
          </p:cNvPr>
          <p:cNvSpPr txBox="1"/>
          <p:nvPr/>
        </p:nvSpPr>
        <p:spPr>
          <a:xfrm>
            <a:off x="5003102" y="4161174"/>
            <a:ext cx="1157853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Pre-process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AA88565-7D52-D241-8B4A-720613DBFAD7}"/>
              </a:ext>
            </a:extLst>
          </p:cNvPr>
          <p:cNvCxnSpPr>
            <a:cxnSpLocks/>
            <a:stCxn id="41" idx="3"/>
            <a:endCxn id="53" idx="1"/>
          </p:cNvCxnSpPr>
          <p:nvPr/>
        </p:nvCxnSpPr>
        <p:spPr>
          <a:xfrm flipV="1">
            <a:off x="6160955" y="3283965"/>
            <a:ext cx="1207607" cy="104648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10A2088-B54E-614B-9BEB-AA2E0C727A29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6160955" y="4330451"/>
            <a:ext cx="672744" cy="867068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B6DE1959-7A82-DA4B-BEBD-FF7867C02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775" y="3475966"/>
            <a:ext cx="429718" cy="426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7C5282-8459-5845-BA65-B77412C19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308" y="4614553"/>
            <a:ext cx="493101" cy="459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A323E7B-F810-EB45-B5DE-50B58C46298E}"/>
              </a:ext>
            </a:extLst>
          </p:cNvPr>
          <p:cNvSpPr txBox="1"/>
          <p:nvPr/>
        </p:nvSpPr>
        <p:spPr>
          <a:xfrm>
            <a:off x="7368562" y="2914633"/>
            <a:ext cx="1625100" cy="738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Extract header and body of paper (by </a:t>
            </a:r>
            <a:r>
              <a:rPr lang="en-US" sz="1400" b="1" dirty="0"/>
              <a:t>G</a:t>
            </a:r>
            <a:r>
              <a:rPr lang="en-US" altLang="zh-CN" sz="1400" b="1" dirty="0"/>
              <a:t>ROBID</a:t>
            </a:r>
            <a:r>
              <a:rPr lang="en-US" sz="1400" dirty="0"/>
              <a:t>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04D423D-8A17-C748-8BDC-03D35A09720F}"/>
              </a:ext>
            </a:extLst>
          </p:cNvPr>
          <p:cNvSpPr txBox="1"/>
          <p:nvPr/>
        </p:nvSpPr>
        <p:spPr>
          <a:xfrm>
            <a:off x="6848687" y="5027714"/>
            <a:ext cx="1260989" cy="738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Convert to PDF (by </a:t>
            </a:r>
            <a:r>
              <a:rPr lang="en-US" sz="1400" b="1" dirty="0"/>
              <a:t>Libre office</a:t>
            </a:r>
            <a:r>
              <a:rPr lang="en-US" sz="1400" dirty="0"/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D89CC8-E1A6-AD43-9AC7-A87C9631955C}"/>
              </a:ext>
            </a:extLst>
          </p:cNvPr>
          <p:cNvSpPr txBox="1"/>
          <p:nvPr/>
        </p:nvSpPr>
        <p:spPr>
          <a:xfrm>
            <a:off x="8411235" y="5025926"/>
            <a:ext cx="1317381" cy="738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Extract text (by </a:t>
            </a:r>
            <a:r>
              <a:rPr lang="en-US" sz="1400" b="1" dirty="0"/>
              <a:t>pdf to text</a:t>
            </a:r>
            <a:r>
              <a:rPr lang="en-US" sz="1400" dirty="0"/>
              <a:t>)</a:t>
            </a:r>
          </a:p>
          <a:p>
            <a:endParaRPr lang="en-US" sz="1400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23DAD02-7FCF-2A48-ACBC-0ADFA35CF1C6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 flipV="1">
            <a:off x="8109676" y="5395258"/>
            <a:ext cx="301559" cy="1788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BDBD1BF-520B-5845-947F-4231B0912F6F}"/>
              </a:ext>
            </a:extLst>
          </p:cNvPr>
          <p:cNvSpPr txBox="1"/>
          <p:nvPr/>
        </p:nvSpPr>
        <p:spPr>
          <a:xfrm>
            <a:off x="10420103" y="3699509"/>
            <a:ext cx="1362163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Slide</a:t>
            </a:r>
          </a:p>
          <a:p>
            <a:pPr algn="ctr"/>
            <a:r>
              <a:rPr lang="en-US" dirty="0"/>
              <a:t>Generator Module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2ECC21E-8EFC-314A-9BBD-A5A5D5EB0765}"/>
              </a:ext>
            </a:extLst>
          </p:cNvPr>
          <p:cNvCxnSpPr>
            <a:cxnSpLocks/>
            <a:stCxn id="55" idx="3"/>
            <a:endCxn id="67" idx="1"/>
          </p:cNvCxnSpPr>
          <p:nvPr/>
        </p:nvCxnSpPr>
        <p:spPr>
          <a:xfrm flipV="1">
            <a:off x="9728616" y="4161174"/>
            <a:ext cx="691487" cy="1234084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7606EE7-62AF-4947-B1BD-A331B41A0322}"/>
              </a:ext>
            </a:extLst>
          </p:cNvPr>
          <p:cNvCxnSpPr>
            <a:cxnSpLocks/>
            <a:stCxn id="53" idx="3"/>
            <a:endCxn id="67" idx="1"/>
          </p:cNvCxnSpPr>
          <p:nvPr/>
        </p:nvCxnSpPr>
        <p:spPr>
          <a:xfrm>
            <a:off x="8993662" y="3283965"/>
            <a:ext cx="1426441" cy="877209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E7CBDFA-DB5A-6B44-896D-AAF3E8FF4300}"/>
              </a:ext>
            </a:extLst>
          </p:cNvPr>
          <p:cNvSpPr/>
          <p:nvPr/>
        </p:nvSpPr>
        <p:spPr>
          <a:xfrm>
            <a:off x="1603322" y="4243995"/>
            <a:ext cx="616689" cy="82934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8C09F4-F7FE-A649-83AB-2899F68088AE}"/>
              </a:ext>
            </a:extLst>
          </p:cNvPr>
          <p:cNvSpPr/>
          <p:nvPr/>
        </p:nvSpPr>
        <p:spPr>
          <a:xfrm>
            <a:off x="1600053" y="4213693"/>
            <a:ext cx="616689" cy="14076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18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A52F1-6A4F-B54A-85F7-1B32C51F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Summarization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8BC92-9810-5646-97E0-68A49D6B9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505013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Summarization methods	</a:t>
            </a:r>
          </a:p>
          <a:p>
            <a:pPr lvl="1"/>
            <a:r>
              <a:rPr lang="en-US" sz="2000" dirty="0"/>
              <a:t>Extractive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800" dirty="0"/>
              <a:t>Selects sentences that have correct grammatical structure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800" dirty="0"/>
              <a:t>Are scientifically/technically consistent with the original article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Abstractive </a:t>
            </a:r>
            <a:endParaRPr lang="en-US" sz="1200" dirty="0"/>
          </a:p>
          <a:p>
            <a:pPr lvl="2"/>
            <a:r>
              <a:rPr lang="en-US" sz="1800" dirty="0"/>
              <a:t>Works well for small  summarization tasks such as news headlines </a:t>
            </a:r>
          </a:p>
          <a:p>
            <a:pPr lvl="2"/>
            <a:r>
              <a:rPr lang="en-US" sz="1800" dirty="0"/>
              <a:t>Summary contains new words, phrases and sentences outside of the vocabulary of the source document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1B2C2-A6E2-0840-849C-613C5B7DF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372" y="4871688"/>
            <a:ext cx="2076840" cy="872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338D6A-2B84-9A46-8934-C60960E3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717" y="1690688"/>
            <a:ext cx="2846264" cy="225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6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96580881-6EF3-894D-B78F-D681FB70C712}"/>
              </a:ext>
            </a:extLst>
          </p:cNvPr>
          <p:cNvSpPr/>
          <p:nvPr/>
        </p:nvSpPr>
        <p:spPr>
          <a:xfrm>
            <a:off x="5927572" y="497944"/>
            <a:ext cx="3454970" cy="1413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2D518-76B8-0246-BC04-2360EDCEF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586" y="99393"/>
            <a:ext cx="1182413" cy="1530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7BC069-B2FA-DD49-B43A-F09FE1A94B93}"/>
              </a:ext>
            </a:extLst>
          </p:cNvPr>
          <p:cNvSpPr/>
          <p:nvPr/>
        </p:nvSpPr>
        <p:spPr>
          <a:xfrm>
            <a:off x="3896776" y="2064543"/>
            <a:ext cx="1488170" cy="636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Extract Text</a:t>
            </a:r>
          </a:p>
          <a:p>
            <a:pPr algn="ctr"/>
            <a:r>
              <a:rPr lang="en-US" i="1" dirty="0">
                <a:latin typeface="+mj-lt"/>
              </a:rPr>
              <a:t>GROBID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3C1D58-583B-F145-AF10-B02C8D59C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09" y="848468"/>
            <a:ext cx="749090" cy="742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3296A6-5B96-0649-BECC-6B2691954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081" y="3034750"/>
            <a:ext cx="1182413" cy="1530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63B9B260-0C82-4948-9B45-3E5D2DB3AEB4}"/>
              </a:ext>
            </a:extLst>
          </p:cNvPr>
          <p:cNvSpPr/>
          <p:nvPr/>
        </p:nvSpPr>
        <p:spPr>
          <a:xfrm>
            <a:off x="4012096" y="3139454"/>
            <a:ext cx="1244276" cy="1485554"/>
          </a:xfrm>
          <a:prstGeom prst="snip1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88E157-9974-9149-97BD-89ECEE0E4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005" y="3758750"/>
            <a:ext cx="831367" cy="831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F6EE81E-941C-1E40-95A3-1573223E933B}"/>
              </a:ext>
            </a:extLst>
          </p:cNvPr>
          <p:cNvSpPr/>
          <p:nvPr/>
        </p:nvSpPr>
        <p:spPr>
          <a:xfrm>
            <a:off x="3609151" y="5004181"/>
            <a:ext cx="2050166" cy="572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Parse Text</a:t>
            </a:r>
          </a:p>
          <a:p>
            <a:pPr algn="ctr"/>
            <a:r>
              <a:rPr lang="en-US" i="1" dirty="0" err="1">
                <a:latin typeface="+mj-lt"/>
              </a:rPr>
              <a:t>StanfordCoreNLP</a:t>
            </a:r>
            <a:endParaRPr lang="en-US" i="1" dirty="0">
              <a:latin typeface="+mj-l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DF7C93-8F68-2443-95FA-B7D1306989D0}"/>
              </a:ext>
            </a:extLst>
          </p:cNvPr>
          <p:cNvCxnSpPr>
            <a:cxnSpLocks/>
            <a:stCxn id="11" idx="1"/>
            <a:endCxn id="19" idx="0"/>
          </p:cNvCxnSpPr>
          <p:nvPr/>
        </p:nvCxnSpPr>
        <p:spPr>
          <a:xfrm>
            <a:off x="4634234" y="4625008"/>
            <a:ext cx="0" cy="37917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751079E-E300-E747-9F48-5452FBF1F028}"/>
              </a:ext>
            </a:extLst>
          </p:cNvPr>
          <p:cNvCxnSpPr>
            <a:cxnSpLocks/>
            <a:stCxn id="21" idx="2"/>
            <a:endCxn id="63" idx="0"/>
          </p:cNvCxnSpPr>
          <p:nvPr/>
        </p:nvCxnSpPr>
        <p:spPr>
          <a:xfrm rot="5400000" flipH="1" flipV="1">
            <a:off x="3135472" y="1996705"/>
            <a:ext cx="6018346" cy="3020823"/>
          </a:xfrm>
          <a:prstGeom prst="bentConnector5">
            <a:avLst>
              <a:gd name="adj1" fmla="val -3798"/>
              <a:gd name="adj2" fmla="val 38374"/>
              <a:gd name="adj3" fmla="val 103798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62E97D4-8CE3-5448-BAE1-1EDF36C3F40D}"/>
              </a:ext>
            </a:extLst>
          </p:cNvPr>
          <p:cNvCxnSpPr>
            <a:cxnSpLocks/>
            <a:stCxn id="8" idx="2"/>
            <a:endCxn id="11" idx="3"/>
          </p:cNvCxnSpPr>
          <p:nvPr/>
        </p:nvCxnSpPr>
        <p:spPr>
          <a:xfrm flipH="1">
            <a:off x="4634234" y="2700647"/>
            <a:ext cx="6627" cy="43880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5404C78-F9C6-4C4E-B341-AAB1C872A85D}"/>
              </a:ext>
            </a:extLst>
          </p:cNvPr>
          <p:cNvCxnSpPr>
            <a:cxnSpLocks/>
            <a:stCxn id="6" idx="1"/>
            <a:endCxn id="8" idx="0"/>
          </p:cNvCxnSpPr>
          <p:nvPr/>
        </p:nvCxnSpPr>
        <p:spPr>
          <a:xfrm flipH="1">
            <a:off x="4640861" y="1630017"/>
            <a:ext cx="27815" cy="43452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7099999-940B-A840-BAF6-4D7E9F3565DD}"/>
              </a:ext>
            </a:extLst>
          </p:cNvPr>
          <p:cNvSpPr/>
          <p:nvPr/>
        </p:nvSpPr>
        <p:spPr>
          <a:xfrm>
            <a:off x="3609151" y="5943648"/>
            <a:ext cx="2050166" cy="572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Sentence Labeling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E9EB3C-62B3-6641-A82D-F27D9B0A23AE}"/>
              </a:ext>
            </a:extLst>
          </p:cNvPr>
          <p:cNvSpPr/>
          <p:nvPr/>
        </p:nvSpPr>
        <p:spPr>
          <a:xfrm>
            <a:off x="6153357" y="1384860"/>
            <a:ext cx="1025083" cy="33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syntax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96DDA4-76C4-AB43-A0EC-96430634AF65}"/>
              </a:ext>
            </a:extLst>
          </p:cNvPr>
          <p:cNvSpPr/>
          <p:nvPr/>
        </p:nvSpPr>
        <p:spPr>
          <a:xfrm>
            <a:off x="8200462" y="1395403"/>
            <a:ext cx="1025083" cy="33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semantic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D0D6EC-2911-834F-8F88-85154140FBD9}"/>
              </a:ext>
            </a:extLst>
          </p:cNvPr>
          <p:cNvSpPr/>
          <p:nvPr/>
        </p:nvSpPr>
        <p:spPr>
          <a:xfrm>
            <a:off x="7175380" y="1384860"/>
            <a:ext cx="1025083" cy="33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context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5BAB67-97EA-F247-BFDB-1F7128F234B4}"/>
              </a:ext>
            </a:extLst>
          </p:cNvPr>
          <p:cNvSpPr/>
          <p:nvPr/>
        </p:nvSpPr>
        <p:spPr>
          <a:xfrm>
            <a:off x="6361047" y="2299951"/>
            <a:ext cx="2584174" cy="1370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 dirty="0">
              <a:latin typeface="+mj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3D3029-7506-1445-BC2A-403AAA05D94B}"/>
              </a:ext>
            </a:extLst>
          </p:cNvPr>
          <p:cNvSpPr/>
          <p:nvPr/>
        </p:nvSpPr>
        <p:spPr>
          <a:xfrm>
            <a:off x="6637281" y="2395694"/>
            <a:ext cx="2050166" cy="437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Sentence Selection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8B2296-8E31-EA4C-BC52-B4D4BF165F0C}"/>
              </a:ext>
            </a:extLst>
          </p:cNvPr>
          <p:cNvSpPr/>
          <p:nvPr/>
        </p:nvSpPr>
        <p:spPr>
          <a:xfrm>
            <a:off x="6643691" y="3127525"/>
            <a:ext cx="1025083" cy="33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ILP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5B69684-8730-E443-BFDB-CC7C9C55F083}"/>
              </a:ext>
            </a:extLst>
          </p:cNvPr>
          <p:cNvSpPr/>
          <p:nvPr/>
        </p:nvSpPr>
        <p:spPr>
          <a:xfrm>
            <a:off x="7665714" y="3127525"/>
            <a:ext cx="1025083" cy="33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Greedy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DAAD679-3571-2546-AE70-4858C0B5610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4634234" y="5576823"/>
            <a:ext cx="0" cy="3668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16BCC2FD-2D90-1849-A569-CDFCD3C7F700}"/>
              </a:ext>
            </a:extLst>
          </p:cNvPr>
          <p:cNvSpPr/>
          <p:nvPr/>
        </p:nvSpPr>
        <p:spPr>
          <a:xfrm>
            <a:off x="6507865" y="3952473"/>
            <a:ext cx="2298209" cy="5375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Phrase extraction </a:t>
            </a:r>
          </a:p>
          <a:p>
            <a:pPr algn="ctr"/>
            <a:r>
              <a:rPr lang="en-US" i="1" dirty="0">
                <a:latin typeface="+mj-lt"/>
              </a:rPr>
              <a:t>As bullet points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CD8E053-2C36-174F-A672-FC0BB463BA7B}"/>
              </a:ext>
            </a:extLst>
          </p:cNvPr>
          <p:cNvSpPr/>
          <p:nvPr/>
        </p:nvSpPr>
        <p:spPr>
          <a:xfrm>
            <a:off x="6636640" y="4832717"/>
            <a:ext cx="2050166" cy="546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Slide generation</a:t>
            </a:r>
          </a:p>
          <a:p>
            <a:pPr algn="ctr"/>
            <a:r>
              <a:rPr lang="en-US" i="1" dirty="0">
                <a:latin typeface="+mj-lt"/>
              </a:rPr>
              <a:t>Title setting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5AC18C-F3D8-8246-A801-3AF4AB1B1C5E}"/>
              </a:ext>
            </a:extLst>
          </p:cNvPr>
          <p:cNvCxnSpPr>
            <a:cxnSpLocks/>
            <a:stCxn id="63" idx="2"/>
            <a:endCxn id="30" idx="0"/>
          </p:cNvCxnSpPr>
          <p:nvPr/>
        </p:nvCxnSpPr>
        <p:spPr>
          <a:xfrm flipH="1">
            <a:off x="7653134" y="1910946"/>
            <a:ext cx="1923" cy="38900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FFB2E-9955-DB42-AFEF-901A5794F1CF}"/>
              </a:ext>
            </a:extLst>
          </p:cNvPr>
          <p:cNvCxnSpPr>
            <a:cxnSpLocks/>
            <a:stCxn id="30" idx="2"/>
            <a:endCxn id="44" idx="0"/>
          </p:cNvCxnSpPr>
          <p:nvPr/>
        </p:nvCxnSpPr>
        <p:spPr>
          <a:xfrm>
            <a:off x="7653134" y="3670854"/>
            <a:ext cx="3836" cy="2816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537A6A8-D7D7-8649-A947-7B72060B8028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>
            <a:off x="7656970" y="4489977"/>
            <a:ext cx="4753" cy="3427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FED578A5-C9C8-DD47-99B1-EB4A93908509}"/>
              </a:ext>
            </a:extLst>
          </p:cNvPr>
          <p:cNvSpPr/>
          <p:nvPr/>
        </p:nvSpPr>
        <p:spPr>
          <a:xfrm>
            <a:off x="4074353" y="99392"/>
            <a:ext cx="1188645" cy="1530625"/>
          </a:xfrm>
          <a:prstGeom prst="snip1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>
              <a:latin typeface="+mj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1AB8B94-853F-FA45-BBF1-E91C6246E8F4}"/>
              </a:ext>
            </a:extLst>
          </p:cNvPr>
          <p:cNvSpPr/>
          <p:nvPr/>
        </p:nvSpPr>
        <p:spPr>
          <a:xfrm>
            <a:off x="6703541" y="633151"/>
            <a:ext cx="2050166" cy="437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Sentence Scoring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2C29BE-F762-8142-B5C3-72624294CF81}"/>
              </a:ext>
            </a:extLst>
          </p:cNvPr>
          <p:cNvSpPr txBox="1"/>
          <p:nvPr/>
        </p:nvSpPr>
        <p:spPr>
          <a:xfrm>
            <a:off x="364788" y="870624"/>
            <a:ext cx="28692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Processing flowchart of our approach</a:t>
            </a:r>
          </a:p>
        </p:txBody>
      </p:sp>
    </p:spTree>
    <p:extLst>
      <p:ext uri="{BB962C8B-B14F-4D97-AF65-F5344CB8AC3E}">
        <p14:creationId xmlns:p14="http://schemas.microsoft.com/office/powerpoint/2010/main" val="2346393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96580881-6EF3-894D-B78F-D681FB70C712}"/>
              </a:ext>
            </a:extLst>
          </p:cNvPr>
          <p:cNvSpPr/>
          <p:nvPr/>
        </p:nvSpPr>
        <p:spPr>
          <a:xfrm>
            <a:off x="5927572" y="497944"/>
            <a:ext cx="3454970" cy="1413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2D518-76B8-0246-BC04-2360EDCEF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586" y="99393"/>
            <a:ext cx="1182413" cy="1530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7BC069-B2FA-DD49-B43A-F09FE1A94B93}"/>
              </a:ext>
            </a:extLst>
          </p:cNvPr>
          <p:cNvSpPr/>
          <p:nvPr/>
        </p:nvSpPr>
        <p:spPr>
          <a:xfrm>
            <a:off x="3896776" y="2064543"/>
            <a:ext cx="1488170" cy="636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Extract Text</a:t>
            </a:r>
          </a:p>
          <a:p>
            <a:pPr algn="ctr"/>
            <a:r>
              <a:rPr lang="en-US" i="1" dirty="0">
                <a:latin typeface="+mj-lt"/>
              </a:rPr>
              <a:t>GROBID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3C1D58-583B-F145-AF10-B02C8D59C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09" y="848468"/>
            <a:ext cx="749090" cy="742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3296A6-5B96-0649-BECC-6B2691954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081" y="3034750"/>
            <a:ext cx="1182413" cy="1530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63B9B260-0C82-4948-9B45-3E5D2DB3AEB4}"/>
              </a:ext>
            </a:extLst>
          </p:cNvPr>
          <p:cNvSpPr/>
          <p:nvPr/>
        </p:nvSpPr>
        <p:spPr>
          <a:xfrm>
            <a:off x="4012096" y="3139454"/>
            <a:ext cx="1244276" cy="1485554"/>
          </a:xfrm>
          <a:prstGeom prst="snip1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88E157-9974-9149-97BD-89ECEE0E4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005" y="3758750"/>
            <a:ext cx="831367" cy="831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F6EE81E-941C-1E40-95A3-1573223E933B}"/>
              </a:ext>
            </a:extLst>
          </p:cNvPr>
          <p:cNvSpPr/>
          <p:nvPr/>
        </p:nvSpPr>
        <p:spPr>
          <a:xfrm>
            <a:off x="3609151" y="5004181"/>
            <a:ext cx="2050166" cy="572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Parse Text</a:t>
            </a:r>
          </a:p>
          <a:p>
            <a:pPr algn="ctr"/>
            <a:r>
              <a:rPr lang="en-US" i="1" dirty="0" err="1">
                <a:latin typeface="+mj-lt"/>
              </a:rPr>
              <a:t>StanfordCoreNLP</a:t>
            </a:r>
            <a:endParaRPr lang="en-US" i="1" dirty="0">
              <a:latin typeface="+mj-l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DF7C93-8F68-2443-95FA-B7D1306989D0}"/>
              </a:ext>
            </a:extLst>
          </p:cNvPr>
          <p:cNvCxnSpPr>
            <a:cxnSpLocks/>
            <a:stCxn id="11" idx="1"/>
            <a:endCxn id="19" idx="0"/>
          </p:cNvCxnSpPr>
          <p:nvPr/>
        </p:nvCxnSpPr>
        <p:spPr>
          <a:xfrm>
            <a:off x="4634234" y="4625008"/>
            <a:ext cx="0" cy="37917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751079E-E300-E747-9F48-5452FBF1F028}"/>
              </a:ext>
            </a:extLst>
          </p:cNvPr>
          <p:cNvCxnSpPr>
            <a:cxnSpLocks/>
            <a:stCxn id="21" idx="2"/>
            <a:endCxn id="63" idx="0"/>
          </p:cNvCxnSpPr>
          <p:nvPr/>
        </p:nvCxnSpPr>
        <p:spPr>
          <a:xfrm rot="5400000" flipH="1" flipV="1">
            <a:off x="3135472" y="1996705"/>
            <a:ext cx="6018346" cy="3020823"/>
          </a:xfrm>
          <a:prstGeom prst="bentConnector5">
            <a:avLst>
              <a:gd name="adj1" fmla="val -3798"/>
              <a:gd name="adj2" fmla="val 38374"/>
              <a:gd name="adj3" fmla="val 103798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62E97D4-8CE3-5448-BAE1-1EDF36C3F40D}"/>
              </a:ext>
            </a:extLst>
          </p:cNvPr>
          <p:cNvCxnSpPr>
            <a:cxnSpLocks/>
            <a:stCxn id="8" idx="2"/>
            <a:endCxn id="11" idx="3"/>
          </p:cNvCxnSpPr>
          <p:nvPr/>
        </p:nvCxnSpPr>
        <p:spPr>
          <a:xfrm flipH="1">
            <a:off x="4634234" y="2700647"/>
            <a:ext cx="6627" cy="43880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5404C78-F9C6-4C4E-B341-AAB1C872A85D}"/>
              </a:ext>
            </a:extLst>
          </p:cNvPr>
          <p:cNvCxnSpPr>
            <a:cxnSpLocks/>
            <a:stCxn id="6" idx="1"/>
            <a:endCxn id="8" idx="0"/>
          </p:cNvCxnSpPr>
          <p:nvPr/>
        </p:nvCxnSpPr>
        <p:spPr>
          <a:xfrm flipH="1">
            <a:off x="4640861" y="1630017"/>
            <a:ext cx="27815" cy="43452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7099999-940B-A840-BAF6-4D7E9F3565DD}"/>
              </a:ext>
            </a:extLst>
          </p:cNvPr>
          <p:cNvSpPr/>
          <p:nvPr/>
        </p:nvSpPr>
        <p:spPr>
          <a:xfrm>
            <a:off x="3609151" y="5943648"/>
            <a:ext cx="2050166" cy="57264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Sentence Labeling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E9EB3C-62B3-6641-A82D-F27D9B0A23AE}"/>
              </a:ext>
            </a:extLst>
          </p:cNvPr>
          <p:cNvSpPr/>
          <p:nvPr/>
        </p:nvSpPr>
        <p:spPr>
          <a:xfrm>
            <a:off x="6153357" y="1384860"/>
            <a:ext cx="1025083" cy="33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syntax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96DDA4-76C4-AB43-A0EC-96430634AF65}"/>
              </a:ext>
            </a:extLst>
          </p:cNvPr>
          <p:cNvSpPr/>
          <p:nvPr/>
        </p:nvSpPr>
        <p:spPr>
          <a:xfrm>
            <a:off x="8200462" y="1395403"/>
            <a:ext cx="1025083" cy="33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semantic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D0D6EC-2911-834F-8F88-85154140FBD9}"/>
              </a:ext>
            </a:extLst>
          </p:cNvPr>
          <p:cNvSpPr/>
          <p:nvPr/>
        </p:nvSpPr>
        <p:spPr>
          <a:xfrm>
            <a:off x="7175380" y="1384860"/>
            <a:ext cx="1025083" cy="33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context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5BAB67-97EA-F247-BFDB-1F7128F234B4}"/>
              </a:ext>
            </a:extLst>
          </p:cNvPr>
          <p:cNvSpPr/>
          <p:nvPr/>
        </p:nvSpPr>
        <p:spPr>
          <a:xfrm>
            <a:off x="6361047" y="2299951"/>
            <a:ext cx="2584174" cy="1370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 dirty="0">
              <a:latin typeface="+mj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3D3029-7506-1445-BC2A-403AAA05D94B}"/>
              </a:ext>
            </a:extLst>
          </p:cNvPr>
          <p:cNvSpPr/>
          <p:nvPr/>
        </p:nvSpPr>
        <p:spPr>
          <a:xfrm>
            <a:off x="6637281" y="2395694"/>
            <a:ext cx="2050166" cy="437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Sentence Selection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8B2296-8E31-EA4C-BC52-B4D4BF165F0C}"/>
              </a:ext>
            </a:extLst>
          </p:cNvPr>
          <p:cNvSpPr/>
          <p:nvPr/>
        </p:nvSpPr>
        <p:spPr>
          <a:xfrm>
            <a:off x="6643691" y="3127525"/>
            <a:ext cx="1025083" cy="33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ILP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5B69684-8730-E443-BFDB-CC7C9C55F083}"/>
              </a:ext>
            </a:extLst>
          </p:cNvPr>
          <p:cNvSpPr/>
          <p:nvPr/>
        </p:nvSpPr>
        <p:spPr>
          <a:xfrm>
            <a:off x="7665714" y="3127525"/>
            <a:ext cx="1025083" cy="33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Greedy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DAAD679-3571-2546-AE70-4858C0B5610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4634234" y="5576823"/>
            <a:ext cx="0" cy="3668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16BCC2FD-2D90-1849-A569-CDFCD3C7F700}"/>
              </a:ext>
            </a:extLst>
          </p:cNvPr>
          <p:cNvSpPr/>
          <p:nvPr/>
        </p:nvSpPr>
        <p:spPr>
          <a:xfrm>
            <a:off x="6507865" y="3952473"/>
            <a:ext cx="2298209" cy="5375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Phrase extraction </a:t>
            </a:r>
          </a:p>
          <a:p>
            <a:pPr algn="ctr"/>
            <a:r>
              <a:rPr lang="en-US" i="1" dirty="0">
                <a:latin typeface="+mj-lt"/>
              </a:rPr>
              <a:t>As bullet points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CD8E053-2C36-174F-A672-FC0BB463BA7B}"/>
              </a:ext>
            </a:extLst>
          </p:cNvPr>
          <p:cNvSpPr/>
          <p:nvPr/>
        </p:nvSpPr>
        <p:spPr>
          <a:xfrm>
            <a:off x="6636640" y="4832717"/>
            <a:ext cx="2050166" cy="546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Slide generation</a:t>
            </a:r>
          </a:p>
          <a:p>
            <a:pPr algn="ctr"/>
            <a:r>
              <a:rPr lang="en-US" i="1" dirty="0">
                <a:latin typeface="+mj-lt"/>
              </a:rPr>
              <a:t>Title setting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5AC18C-F3D8-8246-A801-3AF4AB1B1C5E}"/>
              </a:ext>
            </a:extLst>
          </p:cNvPr>
          <p:cNvCxnSpPr>
            <a:cxnSpLocks/>
            <a:stCxn id="63" idx="2"/>
            <a:endCxn id="30" idx="0"/>
          </p:cNvCxnSpPr>
          <p:nvPr/>
        </p:nvCxnSpPr>
        <p:spPr>
          <a:xfrm flipH="1">
            <a:off x="7653134" y="1910946"/>
            <a:ext cx="1923" cy="38900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FFB2E-9955-DB42-AFEF-901A5794F1CF}"/>
              </a:ext>
            </a:extLst>
          </p:cNvPr>
          <p:cNvCxnSpPr>
            <a:cxnSpLocks/>
            <a:stCxn id="30" idx="2"/>
            <a:endCxn id="44" idx="0"/>
          </p:cNvCxnSpPr>
          <p:nvPr/>
        </p:nvCxnSpPr>
        <p:spPr>
          <a:xfrm>
            <a:off x="7653134" y="3670854"/>
            <a:ext cx="3836" cy="2816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537A6A8-D7D7-8649-A947-7B72060B8028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>
            <a:off x="7656970" y="4489977"/>
            <a:ext cx="4753" cy="3427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FED578A5-C9C8-DD47-99B1-EB4A93908509}"/>
              </a:ext>
            </a:extLst>
          </p:cNvPr>
          <p:cNvSpPr/>
          <p:nvPr/>
        </p:nvSpPr>
        <p:spPr>
          <a:xfrm>
            <a:off x="4074353" y="99392"/>
            <a:ext cx="1188645" cy="1530625"/>
          </a:xfrm>
          <a:prstGeom prst="snip1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>
              <a:latin typeface="+mj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1AB8B94-853F-FA45-BBF1-E91C6246E8F4}"/>
              </a:ext>
            </a:extLst>
          </p:cNvPr>
          <p:cNvSpPr/>
          <p:nvPr/>
        </p:nvSpPr>
        <p:spPr>
          <a:xfrm>
            <a:off x="6703541" y="633151"/>
            <a:ext cx="2050166" cy="437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Sentence Scoring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2C29BE-F762-8142-B5C3-72624294CF81}"/>
              </a:ext>
            </a:extLst>
          </p:cNvPr>
          <p:cNvSpPr txBox="1"/>
          <p:nvPr/>
        </p:nvSpPr>
        <p:spPr>
          <a:xfrm>
            <a:off x="364788" y="870624"/>
            <a:ext cx="28692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Processing flowchart of our approach</a:t>
            </a:r>
          </a:p>
        </p:txBody>
      </p:sp>
    </p:spTree>
    <p:extLst>
      <p:ext uri="{BB962C8B-B14F-4D97-AF65-F5344CB8AC3E}">
        <p14:creationId xmlns:p14="http://schemas.microsoft.com/office/powerpoint/2010/main" val="2220133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D4E5A-5610-214C-B73F-43F54E33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 labeling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2EF5FA-E884-FD4E-A864-FD2ACA3160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document D with n sentences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{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. . . 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power-point PPT with m slides.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𝑃𝑃𝑇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{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. . .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Salience of a sentence is: </a:t>
                </a:r>
              </a:p>
              <a:p>
                <a:pPr lvl="1"/>
                <a:r>
                  <a:rPr lang="en-US" dirty="0"/>
                  <a:t>highest Jaccard similarity of </a:t>
                </a:r>
                <a:r>
                  <a:rPr lang="en-US" dirty="0" err="1"/>
                  <a:t>uni</a:t>
                </a:r>
                <a:r>
                  <a:rPr lang="en-US" dirty="0"/>
                  <a:t>-grams and bi-grams between a sentence and all slides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2EF5FA-E884-FD4E-A864-FD2ACA3160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FFC00-78B0-544A-B896-CF7E62D28D5F}"/>
                  </a:ext>
                </a:extLst>
              </p:cNvPr>
              <p:cNvSpPr txBox="1"/>
              <p:nvPr/>
            </p:nvSpPr>
            <p:spPr>
              <a:xfrm>
                <a:off x="3997893" y="4836872"/>
                <a:ext cx="4196213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𝑆𝑐𝑜𝑟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𝑃𝑃𝑡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𝐽𝑎𝑐𝑐𝑎𝑟𝑑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FFC00-78B0-544A-B896-CF7E62D28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893" y="4836872"/>
                <a:ext cx="4196213" cy="304186"/>
              </a:xfrm>
              <a:prstGeom prst="rect">
                <a:avLst/>
              </a:prstGeom>
              <a:blipFill>
                <a:blip r:embed="rId4"/>
                <a:stretch>
                  <a:fillRect l="-604" t="-4000" r="-151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E346DB-65F0-E84D-96FC-62FC095E290F}"/>
                  </a:ext>
                </a:extLst>
              </p:cNvPr>
              <p:cNvSpPr txBox="1"/>
              <p:nvPr/>
            </p:nvSpPr>
            <p:spPr>
              <a:xfrm>
                <a:off x="4617887" y="5414081"/>
                <a:ext cx="2580386" cy="5460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𝐽𝑎𝑐𝑐𝑎𝑟𝑑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E346DB-65F0-E84D-96FC-62FC095E2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887" y="5414081"/>
                <a:ext cx="2580386" cy="546047"/>
              </a:xfrm>
              <a:prstGeom prst="rect">
                <a:avLst/>
              </a:prstGeom>
              <a:blipFill>
                <a:blip r:embed="rId5"/>
                <a:stretch>
                  <a:fillRect l="-980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928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96580881-6EF3-894D-B78F-D681FB70C712}"/>
              </a:ext>
            </a:extLst>
          </p:cNvPr>
          <p:cNvSpPr/>
          <p:nvPr/>
        </p:nvSpPr>
        <p:spPr>
          <a:xfrm>
            <a:off x="5927572" y="497944"/>
            <a:ext cx="3454970" cy="14130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2D518-76B8-0246-BC04-2360EDCEF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586" y="99393"/>
            <a:ext cx="1182413" cy="1530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7BC069-B2FA-DD49-B43A-F09FE1A94B93}"/>
              </a:ext>
            </a:extLst>
          </p:cNvPr>
          <p:cNvSpPr/>
          <p:nvPr/>
        </p:nvSpPr>
        <p:spPr>
          <a:xfrm>
            <a:off x="3896776" y="2064543"/>
            <a:ext cx="1488170" cy="636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Extract Text</a:t>
            </a:r>
          </a:p>
          <a:p>
            <a:pPr algn="ctr"/>
            <a:r>
              <a:rPr lang="en-US" i="1" dirty="0">
                <a:latin typeface="+mj-lt"/>
              </a:rPr>
              <a:t>GROBID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3C1D58-583B-F145-AF10-B02C8D59C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09" y="848468"/>
            <a:ext cx="749090" cy="742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3296A6-5B96-0649-BECC-6B2691954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081" y="3034750"/>
            <a:ext cx="1182413" cy="1530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63B9B260-0C82-4948-9B45-3E5D2DB3AEB4}"/>
              </a:ext>
            </a:extLst>
          </p:cNvPr>
          <p:cNvSpPr/>
          <p:nvPr/>
        </p:nvSpPr>
        <p:spPr>
          <a:xfrm>
            <a:off x="4012096" y="3139454"/>
            <a:ext cx="1244276" cy="1485554"/>
          </a:xfrm>
          <a:prstGeom prst="snip1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88E157-9974-9149-97BD-89ECEE0E4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005" y="3758750"/>
            <a:ext cx="831367" cy="831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F6EE81E-941C-1E40-95A3-1573223E933B}"/>
              </a:ext>
            </a:extLst>
          </p:cNvPr>
          <p:cNvSpPr/>
          <p:nvPr/>
        </p:nvSpPr>
        <p:spPr>
          <a:xfrm>
            <a:off x="3609151" y="5004181"/>
            <a:ext cx="2050166" cy="572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Parse Text</a:t>
            </a:r>
          </a:p>
          <a:p>
            <a:pPr algn="ctr"/>
            <a:r>
              <a:rPr lang="en-US" i="1" dirty="0" err="1">
                <a:latin typeface="+mj-lt"/>
              </a:rPr>
              <a:t>StanfordCoreNLP</a:t>
            </a:r>
            <a:endParaRPr lang="en-US" i="1" dirty="0">
              <a:latin typeface="+mj-l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DF7C93-8F68-2443-95FA-B7D1306989D0}"/>
              </a:ext>
            </a:extLst>
          </p:cNvPr>
          <p:cNvCxnSpPr>
            <a:cxnSpLocks/>
            <a:stCxn id="11" idx="1"/>
            <a:endCxn id="19" idx="0"/>
          </p:cNvCxnSpPr>
          <p:nvPr/>
        </p:nvCxnSpPr>
        <p:spPr>
          <a:xfrm>
            <a:off x="4634234" y="4625008"/>
            <a:ext cx="0" cy="37917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751079E-E300-E747-9F48-5452FBF1F028}"/>
              </a:ext>
            </a:extLst>
          </p:cNvPr>
          <p:cNvCxnSpPr>
            <a:cxnSpLocks/>
            <a:stCxn id="21" idx="2"/>
            <a:endCxn id="63" idx="0"/>
          </p:cNvCxnSpPr>
          <p:nvPr/>
        </p:nvCxnSpPr>
        <p:spPr>
          <a:xfrm rot="5400000" flipH="1" flipV="1">
            <a:off x="3135472" y="1996705"/>
            <a:ext cx="6018346" cy="3020823"/>
          </a:xfrm>
          <a:prstGeom prst="bentConnector5">
            <a:avLst>
              <a:gd name="adj1" fmla="val -3798"/>
              <a:gd name="adj2" fmla="val 38374"/>
              <a:gd name="adj3" fmla="val 103798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62E97D4-8CE3-5448-BAE1-1EDF36C3F40D}"/>
              </a:ext>
            </a:extLst>
          </p:cNvPr>
          <p:cNvCxnSpPr>
            <a:cxnSpLocks/>
            <a:stCxn id="8" idx="2"/>
            <a:endCxn id="11" idx="3"/>
          </p:cNvCxnSpPr>
          <p:nvPr/>
        </p:nvCxnSpPr>
        <p:spPr>
          <a:xfrm flipH="1">
            <a:off x="4634234" y="2700647"/>
            <a:ext cx="6627" cy="43880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5404C78-F9C6-4C4E-B341-AAB1C872A85D}"/>
              </a:ext>
            </a:extLst>
          </p:cNvPr>
          <p:cNvCxnSpPr>
            <a:cxnSpLocks/>
            <a:stCxn id="6" idx="1"/>
            <a:endCxn id="8" idx="0"/>
          </p:cNvCxnSpPr>
          <p:nvPr/>
        </p:nvCxnSpPr>
        <p:spPr>
          <a:xfrm flipH="1">
            <a:off x="4640861" y="1630017"/>
            <a:ext cx="27815" cy="43452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7099999-940B-A840-BAF6-4D7E9F3565DD}"/>
              </a:ext>
            </a:extLst>
          </p:cNvPr>
          <p:cNvSpPr/>
          <p:nvPr/>
        </p:nvSpPr>
        <p:spPr>
          <a:xfrm>
            <a:off x="3609151" y="5943648"/>
            <a:ext cx="2050166" cy="572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Sentence Labeling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5BAB67-97EA-F247-BFDB-1F7128F234B4}"/>
              </a:ext>
            </a:extLst>
          </p:cNvPr>
          <p:cNvSpPr/>
          <p:nvPr/>
        </p:nvSpPr>
        <p:spPr>
          <a:xfrm>
            <a:off x="6361047" y="2299951"/>
            <a:ext cx="2584174" cy="1370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 dirty="0">
              <a:latin typeface="+mj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3D3029-7506-1445-BC2A-403AAA05D94B}"/>
              </a:ext>
            </a:extLst>
          </p:cNvPr>
          <p:cNvSpPr/>
          <p:nvPr/>
        </p:nvSpPr>
        <p:spPr>
          <a:xfrm>
            <a:off x="6637281" y="2395694"/>
            <a:ext cx="2050166" cy="437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Sentence Selection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8B2296-8E31-EA4C-BC52-B4D4BF165F0C}"/>
              </a:ext>
            </a:extLst>
          </p:cNvPr>
          <p:cNvSpPr/>
          <p:nvPr/>
        </p:nvSpPr>
        <p:spPr>
          <a:xfrm>
            <a:off x="6643691" y="3127525"/>
            <a:ext cx="1025083" cy="33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ILP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5B69684-8730-E443-BFDB-CC7C9C55F083}"/>
              </a:ext>
            </a:extLst>
          </p:cNvPr>
          <p:cNvSpPr/>
          <p:nvPr/>
        </p:nvSpPr>
        <p:spPr>
          <a:xfrm>
            <a:off x="7665714" y="3127525"/>
            <a:ext cx="1025083" cy="33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Greedy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DAAD679-3571-2546-AE70-4858C0B5610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4634234" y="5576823"/>
            <a:ext cx="0" cy="3668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16BCC2FD-2D90-1849-A569-CDFCD3C7F700}"/>
              </a:ext>
            </a:extLst>
          </p:cNvPr>
          <p:cNvSpPr/>
          <p:nvPr/>
        </p:nvSpPr>
        <p:spPr>
          <a:xfrm>
            <a:off x="6507865" y="3952473"/>
            <a:ext cx="2298209" cy="5375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Phrase extraction </a:t>
            </a:r>
          </a:p>
          <a:p>
            <a:pPr algn="ctr"/>
            <a:r>
              <a:rPr lang="en-US" i="1" dirty="0">
                <a:latin typeface="+mj-lt"/>
              </a:rPr>
              <a:t>As bullet points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CD8E053-2C36-174F-A672-FC0BB463BA7B}"/>
              </a:ext>
            </a:extLst>
          </p:cNvPr>
          <p:cNvSpPr/>
          <p:nvPr/>
        </p:nvSpPr>
        <p:spPr>
          <a:xfrm>
            <a:off x="6636640" y="4832717"/>
            <a:ext cx="2050166" cy="546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Slide generation</a:t>
            </a:r>
          </a:p>
          <a:p>
            <a:pPr algn="ctr"/>
            <a:r>
              <a:rPr lang="en-US" i="1" dirty="0">
                <a:latin typeface="+mj-lt"/>
              </a:rPr>
              <a:t>Title setting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5AC18C-F3D8-8246-A801-3AF4AB1B1C5E}"/>
              </a:ext>
            </a:extLst>
          </p:cNvPr>
          <p:cNvCxnSpPr>
            <a:cxnSpLocks/>
            <a:stCxn id="63" idx="2"/>
            <a:endCxn id="30" idx="0"/>
          </p:cNvCxnSpPr>
          <p:nvPr/>
        </p:nvCxnSpPr>
        <p:spPr>
          <a:xfrm flipH="1">
            <a:off x="7653134" y="1910946"/>
            <a:ext cx="1923" cy="38900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FFB2E-9955-DB42-AFEF-901A5794F1CF}"/>
              </a:ext>
            </a:extLst>
          </p:cNvPr>
          <p:cNvCxnSpPr>
            <a:cxnSpLocks/>
            <a:stCxn id="30" idx="2"/>
            <a:endCxn id="44" idx="0"/>
          </p:cNvCxnSpPr>
          <p:nvPr/>
        </p:nvCxnSpPr>
        <p:spPr>
          <a:xfrm>
            <a:off x="7653134" y="3670854"/>
            <a:ext cx="3836" cy="2816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537A6A8-D7D7-8649-A947-7B72060B8028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>
            <a:off x="7656970" y="4489977"/>
            <a:ext cx="4753" cy="3427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FED578A5-C9C8-DD47-99B1-EB4A93908509}"/>
              </a:ext>
            </a:extLst>
          </p:cNvPr>
          <p:cNvSpPr/>
          <p:nvPr/>
        </p:nvSpPr>
        <p:spPr>
          <a:xfrm>
            <a:off x="4074353" y="99392"/>
            <a:ext cx="1188645" cy="1530625"/>
          </a:xfrm>
          <a:prstGeom prst="snip1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>
              <a:latin typeface="+mj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1AB8B94-853F-FA45-BBF1-E91C6246E8F4}"/>
              </a:ext>
            </a:extLst>
          </p:cNvPr>
          <p:cNvSpPr/>
          <p:nvPr/>
        </p:nvSpPr>
        <p:spPr>
          <a:xfrm>
            <a:off x="6703541" y="633151"/>
            <a:ext cx="2050166" cy="437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Sentence Scoring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2C29BE-F762-8142-B5C3-72624294CF81}"/>
              </a:ext>
            </a:extLst>
          </p:cNvPr>
          <p:cNvSpPr txBox="1"/>
          <p:nvPr/>
        </p:nvSpPr>
        <p:spPr>
          <a:xfrm>
            <a:off x="364788" y="870624"/>
            <a:ext cx="28692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Processing flowchart of our approach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B585364-C577-194E-A595-62FB867ADED9}"/>
              </a:ext>
            </a:extLst>
          </p:cNvPr>
          <p:cNvSpPr/>
          <p:nvPr/>
        </p:nvSpPr>
        <p:spPr>
          <a:xfrm>
            <a:off x="7210126" y="1364401"/>
            <a:ext cx="1025083" cy="33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syntax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889A9A0-3818-0245-BFF9-2527664658DB}"/>
              </a:ext>
            </a:extLst>
          </p:cNvPr>
          <p:cNvSpPr/>
          <p:nvPr/>
        </p:nvSpPr>
        <p:spPr>
          <a:xfrm>
            <a:off x="6185043" y="1364401"/>
            <a:ext cx="1025083" cy="33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semantic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A27A397-BF94-4144-9D46-0641A661FA70}"/>
              </a:ext>
            </a:extLst>
          </p:cNvPr>
          <p:cNvSpPr/>
          <p:nvPr/>
        </p:nvSpPr>
        <p:spPr>
          <a:xfrm>
            <a:off x="8232149" y="1364401"/>
            <a:ext cx="1025083" cy="33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+mj-lt"/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2820165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1580</Words>
  <Application>Microsoft Macintosh PowerPoint</Application>
  <PresentationFormat>Widescreen</PresentationFormat>
  <Paragraphs>348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</vt:lpstr>
      <vt:lpstr>Calibri</vt:lpstr>
      <vt:lpstr>Calibri Light</vt:lpstr>
      <vt:lpstr>Cambria Math</vt:lpstr>
      <vt:lpstr>Wingdings</vt:lpstr>
      <vt:lpstr>Office Theme</vt:lpstr>
      <vt:lpstr>Automatic Slide Generation</vt:lpstr>
      <vt:lpstr>Importance of Presentation Slides</vt:lpstr>
      <vt:lpstr>Scientific Papers</vt:lpstr>
      <vt:lpstr>Data Collection</vt:lpstr>
      <vt:lpstr>Paper Summarization </vt:lpstr>
      <vt:lpstr>PowerPoint Presentation</vt:lpstr>
      <vt:lpstr>PowerPoint Presentation</vt:lpstr>
      <vt:lpstr>Sentence labeling</vt:lpstr>
      <vt:lpstr>PowerPoint Presentation</vt:lpstr>
      <vt:lpstr>Sentence scoring  </vt:lpstr>
      <vt:lpstr>PowerPoint Presentation</vt:lpstr>
      <vt:lpstr>Semantic embedding (CNN)</vt:lpstr>
      <vt:lpstr>Semantic Embedding (RNN)</vt:lpstr>
      <vt:lpstr>PowerPoint Presentation</vt:lpstr>
      <vt:lpstr>Syntactic features</vt:lpstr>
      <vt:lpstr>Syntactic features </vt:lpstr>
      <vt:lpstr>Syntactic features</vt:lpstr>
      <vt:lpstr>PowerPoint Presentation</vt:lpstr>
      <vt:lpstr>Context embedding</vt:lpstr>
      <vt:lpstr>PowerPoint Presentation</vt:lpstr>
      <vt:lpstr>PowerPoint Presentation</vt:lpstr>
      <vt:lpstr>Sentence selection</vt:lpstr>
      <vt:lpstr>Evaluation</vt:lpstr>
      <vt:lpstr>Result </vt:lpstr>
      <vt:lpstr>Bullets in Slides</vt:lpstr>
      <vt:lpstr>Noun Phrase Extraction and Slide Generation</vt:lpstr>
      <vt:lpstr>Example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Slide Generation</dc:title>
  <dc:creator>Wu, Jian</dc:creator>
  <cp:lastModifiedBy>Wu, Jian</cp:lastModifiedBy>
  <cp:revision>8</cp:revision>
  <dcterms:created xsi:type="dcterms:W3CDTF">2019-11-19T14:31:22Z</dcterms:created>
  <dcterms:modified xsi:type="dcterms:W3CDTF">2019-11-19T15:57:09Z</dcterms:modified>
</cp:coreProperties>
</file>